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14" r:id="rId44"/>
    <p:sldId id="390" r:id="rId45"/>
    <p:sldId id="393" r:id="rId46"/>
    <p:sldId id="3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3471" autoAdjust="0"/>
  </p:normalViewPr>
  <p:slideViewPr>
    <p:cSldViewPr snapToGrid="0">
      <p:cViewPr>
        <p:scale>
          <a:sx n="300" d="100"/>
          <a:sy n="300" d="100"/>
        </p:scale>
        <p:origin x="173" y="173"/>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14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1E204-1978-4C77-AFE3-3E64BF48FCD5}"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CAE3A954-CB4A-4198-8C40-19A618BD41AB}">
      <dgm:prSet/>
      <dgm:spPr/>
      <dgm:t>
        <a:bodyPr/>
        <a:lstStyle/>
        <a:p>
          <a:pPr>
            <a:lnSpc>
              <a:spcPct val="100000"/>
            </a:lnSpc>
          </a:pPr>
          <a:r>
            <a:rPr lang="en-GB" b="1" dirty="0"/>
            <a:t>Tests can be categorised as these general types: </a:t>
          </a:r>
          <a:endParaRPr lang="en-US" dirty="0"/>
        </a:p>
      </dgm:t>
    </dgm:pt>
    <dgm:pt modelId="{F6DF124D-4190-48D1-9558-BE49C20EFC88}" type="parTrans" cxnId="{46D33AB3-FFA1-4EC4-B606-73E3F20DE554}">
      <dgm:prSet/>
      <dgm:spPr/>
      <dgm:t>
        <a:bodyPr/>
        <a:lstStyle/>
        <a:p>
          <a:endParaRPr lang="en-US"/>
        </a:p>
      </dgm:t>
    </dgm:pt>
    <dgm:pt modelId="{6183692F-23F1-47A8-ABD2-8A3B0FF0D836}" type="sibTrans" cxnId="{46D33AB3-FFA1-4EC4-B606-73E3F20DE554}">
      <dgm:prSet/>
      <dgm:spPr/>
      <dgm:t>
        <a:bodyPr/>
        <a:lstStyle/>
        <a:p>
          <a:endParaRPr lang="en-US"/>
        </a:p>
      </dgm:t>
    </dgm:pt>
    <dgm:pt modelId="{7F7EDB09-BAC5-4654-A084-0AD75D85AFAD}">
      <dgm:prSet/>
      <dgm:spPr/>
      <dgm:t>
        <a:bodyPr/>
        <a:lstStyle/>
        <a:p>
          <a:pPr>
            <a:lnSpc>
              <a:spcPct val="100000"/>
            </a:lnSpc>
          </a:pPr>
          <a:r>
            <a:rPr lang="en-GB" b="0" dirty="0">
              <a:latin typeface="Montserrat"/>
            </a:rPr>
            <a:t>Manual or Automated</a:t>
          </a:r>
          <a:endParaRPr lang="en-US" b="0" dirty="0">
            <a:latin typeface="Montserrat"/>
          </a:endParaRPr>
        </a:p>
      </dgm:t>
    </dgm:pt>
    <dgm:pt modelId="{30CE3D3F-F6D8-4E94-9A0C-C3E817AD5FC1}" type="parTrans" cxnId="{AEEA842E-5781-4FE4-B0A5-6D18B2889C21}">
      <dgm:prSet/>
      <dgm:spPr/>
      <dgm:t>
        <a:bodyPr/>
        <a:lstStyle/>
        <a:p>
          <a:endParaRPr lang="en-US"/>
        </a:p>
      </dgm:t>
    </dgm:pt>
    <dgm:pt modelId="{DE4F209D-338F-4FA7-B73D-A816D272066D}" type="sibTrans" cxnId="{AEEA842E-5781-4FE4-B0A5-6D18B2889C21}">
      <dgm:prSet/>
      <dgm:spPr/>
      <dgm:t>
        <a:bodyPr/>
        <a:lstStyle/>
        <a:p>
          <a:endParaRPr lang="en-US"/>
        </a:p>
      </dgm:t>
    </dgm:pt>
    <dgm:pt modelId="{F050DB01-6B03-49D9-BBB1-7D0FDCFFB594}">
      <dgm:prSet/>
      <dgm:spPr/>
      <dgm:t>
        <a:bodyPr/>
        <a:lstStyle/>
        <a:p>
          <a:pPr>
            <a:lnSpc>
              <a:spcPct val="100000"/>
            </a:lnSpc>
          </a:pPr>
          <a:r>
            <a:rPr lang="en-GB" b="0" dirty="0">
              <a:latin typeface="Montserrat"/>
            </a:rPr>
            <a:t>Unit Testing </a:t>
          </a:r>
          <a:endParaRPr lang="en-US" b="0" dirty="0">
            <a:latin typeface="Montserrat"/>
          </a:endParaRPr>
        </a:p>
      </dgm:t>
    </dgm:pt>
    <dgm:pt modelId="{6357A0E1-5605-4785-A028-365DACA9B63D}" type="parTrans" cxnId="{F7FA0761-A763-4503-AD76-846216EA3D23}">
      <dgm:prSet/>
      <dgm:spPr/>
      <dgm:t>
        <a:bodyPr/>
        <a:lstStyle/>
        <a:p>
          <a:endParaRPr lang="en-US"/>
        </a:p>
      </dgm:t>
    </dgm:pt>
    <dgm:pt modelId="{1CED98BD-8E6E-491C-ABE0-714D62410D05}" type="sibTrans" cxnId="{F7FA0761-A763-4503-AD76-846216EA3D23}">
      <dgm:prSet/>
      <dgm:spPr/>
      <dgm:t>
        <a:bodyPr/>
        <a:lstStyle/>
        <a:p>
          <a:endParaRPr lang="en-US"/>
        </a:p>
      </dgm:t>
    </dgm:pt>
    <dgm:pt modelId="{E5F6FC28-BC32-427C-BDA3-756742B7B42D}">
      <dgm:prSet/>
      <dgm:spPr/>
      <dgm:t>
        <a:bodyPr/>
        <a:lstStyle/>
        <a:p>
          <a:pPr>
            <a:lnSpc>
              <a:spcPct val="100000"/>
            </a:lnSpc>
          </a:pPr>
          <a:r>
            <a:rPr lang="en-GB" b="0" dirty="0">
              <a:latin typeface="Montserrat"/>
            </a:rPr>
            <a:t>Integration Testing </a:t>
          </a:r>
          <a:endParaRPr lang="en-US" b="0" dirty="0">
            <a:latin typeface="Montserrat"/>
          </a:endParaRPr>
        </a:p>
      </dgm:t>
    </dgm:pt>
    <dgm:pt modelId="{D56A5495-67A1-4947-B6EF-E45CC894AD58}" type="parTrans" cxnId="{31C375C4-A294-4CD5-AB37-40EA47BA32DC}">
      <dgm:prSet/>
      <dgm:spPr/>
      <dgm:t>
        <a:bodyPr/>
        <a:lstStyle/>
        <a:p>
          <a:endParaRPr lang="en-US"/>
        </a:p>
      </dgm:t>
    </dgm:pt>
    <dgm:pt modelId="{56EBCADE-4145-4BAA-B13F-036B601FD1CE}" type="sibTrans" cxnId="{31C375C4-A294-4CD5-AB37-40EA47BA32DC}">
      <dgm:prSet/>
      <dgm:spPr/>
      <dgm:t>
        <a:bodyPr/>
        <a:lstStyle/>
        <a:p>
          <a:endParaRPr lang="en-US"/>
        </a:p>
      </dgm:t>
    </dgm:pt>
    <dgm:pt modelId="{443AB705-446D-4795-BF31-2FC00BD477FA}">
      <dgm:prSet/>
      <dgm:spPr/>
      <dgm:t>
        <a:bodyPr/>
        <a:lstStyle/>
        <a:p>
          <a:pPr>
            <a:lnSpc>
              <a:spcPct val="100000"/>
            </a:lnSpc>
          </a:pPr>
          <a:r>
            <a:rPr lang="en-GB" b="0" dirty="0">
              <a:latin typeface="Montserrat"/>
            </a:rPr>
            <a:t>System Testing </a:t>
          </a:r>
          <a:endParaRPr lang="en-US" b="0" dirty="0">
            <a:latin typeface="Montserrat"/>
          </a:endParaRPr>
        </a:p>
      </dgm:t>
    </dgm:pt>
    <dgm:pt modelId="{E9AE37AB-EA3D-4B28-8904-2748BD2B05C5}" type="parTrans" cxnId="{BE329E49-2F11-4A5F-82B3-7D084DAE57E4}">
      <dgm:prSet/>
      <dgm:spPr/>
      <dgm:t>
        <a:bodyPr/>
        <a:lstStyle/>
        <a:p>
          <a:endParaRPr lang="en-US"/>
        </a:p>
      </dgm:t>
    </dgm:pt>
    <dgm:pt modelId="{3D93B31C-A1F0-4CCC-91C6-B6A5B8A7086E}" type="sibTrans" cxnId="{BE329E49-2F11-4A5F-82B3-7D084DAE57E4}">
      <dgm:prSet/>
      <dgm:spPr/>
      <dgm:t>
        <a:bodyPr/>
        <a:lstStyle/>
        <a:p>
          <a:endParaRPr lang="en-US"/>
        </a:p>
      </dgm:t>
    </dgm:pt>
    <dgm:pt modelId="{F2A4622E-7CDA-42C0-9D43-45126A9C5F58}">
      <dgm:prSet/>
      <dgm:spPr/>
      <dgm:t>
        <a:bodyPr/>
        <a:lstStyle/>
        <a:p>
          <a:pPr>
            <a:lnSpc>
              <a:spcPct val="100000"/>
            </a:lnSpc>
          </a:pPr>
          <a:r>
            <a:rPr lang="en-GB" b="0" dirty="0">
              <a:latin typeface="Montserrat"/>
            </a:rPr>
            <a:t>Acceptance Testing </a:t>
          </a:r>
          <a:endParaRPr lang="en-US" b="0" dirty="0">
            <a:latin typeface="Montserrat"/>
          </a:endParaRPr>
        </a:p>
      </dgm:t>
    </dgm:pt>
    <dgm:pt modelId="{208B5CE3-7B12-4AA5-A7FA-4AE0F908ADF8}" type="parTrans" cxnId="{F3CD8146-91A4-47F2-A225-7C2FC0601DFB}">
      <dgm:prSet/>
      <dgm:spPr/>
      <dgm:t>
        <a:bodyPr/>
        <a:lstStyle/>
        <a:p>
          <a:endParaRPr lang="en-US"/>
        </a:p>
      </dgm:t>
    </dgm:pt>
    <dgm:pt modelId="{F4BEFF30-F741-4410-AB10-3131ED7A3BC7}" type="sibTrans" cxnId="{F3CD8146-91A4-47F2-A225-7C2FC0601DFB}">
      <dgm:prSet/>
      <dgm:spPr/>
      <dgm:t>
        <a:bodyPr/>
        <a:lstStyle/>
        <a:p>
          <a:endParaRPr lang="en-US"/>
        </a:p>
      </dgm:t>
    </dgm:pt>
    <dgm:pt modelId="{7139772A-C36A-4399-8A55-C90F92F5218A}">
      <dgm:prSet/>
      <dgm:spPr/>
      <dgm:t>
        <a:bodyPr/>
        <a:lstStyle/>
        <a:p>
          <a:pPr>
            <a:lnSpc>
              <a:spcPct val="100000"/>
            </a:lnSpc>
          </a:pPr>
          <a:r>
            <a:rPr lang="en-GB" b="0" dirty="0">
              <a:latin typeface="Montserrat"/>
            </a:rPr>
            <a:t>Document Testing using </a:t>
          </a:r>
          <a:r>
            <a:rPr lang="en-GB" b="1" dirty="0" err="1">
              <a:latin typeface="Montserrat"/>
            </a:rPr>
            <a:t>doctest</a:t>
          </a:r>
          <a:endParaRPr lang="en-US" b="1" dirty="0">
            <a:latin typeface="Montserrat"/>
          </a:endParaRPr>
        </a:p>
      </dgm:t>
    </dgm:pt>
    <dgm:pt modelId="{A1A7CECD-F61F-4C0F-8D5D-63C3F7B5D7D2}" type="parTrans" cxnId="{D2F1C24D-C26D-42A0-8447-CE72148135A9}">
      <dgm:prSet/>
      <dgm:spPr/>
      <dgm:t>
        <a:bodyPr/>
        <a:lstStyle/>
        <a:p>
          <a:endParaRPr lang="en-US"/>
        </a:p>
      </dgm:t>
    </dgm:pt>
    <dgm:pt modelId="{B4C9BD50-26AD-42BC-896E-552429CB1A80}" type="sibTrans" cxnId="{D2F1C24D-C26D-42A0-8447-CE72148135A9}">
      <dgm:prSet/>
      <dgm:spPr/>
      <dgm:t>
        <a:bodyPr/>
        <a:lstStyle/>
        <a:p>
          <a:endParaRPr lang="en-US"/>
        </a:p>
      </dgm:t>
    </dgm:pt>
    <dgm:pt modelId="{6D89B8AC-F75C-4DB5-88CF-7A0D0B0CBA94}">
      <dgm:prSet phldr="0"/>
      <dgm:spPr/>
      <dgm:t>
        <a:bodyPr/>
        <a:lstStyle/>
        <a:p>
          <a:pPr>
            <a:lnSpc>
              <a:spcPct val="100000"/>
            </a:lnSpc>
          </a:pPr>
          <a:r>
            <a:rPr lang="en-GB" b="0" dirty="0">
              <a:latin typeface="Montserrat"/>
            </a:rPr>
            <a:t>Test Framework using </a:t>
          </a:r>
          <a:r>
            <a:rPr lang="en-GB" b="1" dirty="0">
              <a:latin typeface="Montserrat"/>
            </a:rPr>
            <a:t>unittest</a:t>
          </a:r>
        </a:p>
      </dgm:t>
    </dgm:pt>
    <dgm:pt modelId="{21ECA9E8-8385-409E-83E2-B291A6D8524F}" type="parTrans" cxnId="{CE3ABB08-F429-4FC3-AA11-50ADF37B04FA}">
      <dgm:prSet/>
      <dgm:spPr/>
      <dgm:t>
        <a:bodyPr/>
        <a:lstStyle/>
        <a:p>
          <a:endParaRPr lang="en-US"/>
        </a:p>
      </dgm:t>
    </dgm:pt>
    <dgm:pt modelId="{0295542D-E64F-4489-9B3C-C388E595A873}" type="sibTrans" cxnId="{CE3ABB08-F429-4FC3-AA11-50ADF37B04FA}">
      <dgm:prSet/>
      <dgm:spPr/>
      <dgm:t>
        <a:bodyPr/>
        <a:lstStyle/>
        <a:p>
          <a:endParaRPr lang="en-US"/>
        </a:p>
      </dgm:t>
    </dgm:pt>
    <dgm:pt modelId="{5011B032-D385-488E-A627-EC5772D6AFDC}">
      <dgm:prSet/>
      <dgm:spPr/>
      <dgm:t>
        <a:bodyPr/>
        <a:lstStyle/>
        <a:p>
          <a:pPr>
            <a:lnSpc>
              <a:spcPct val="100000"/>
            </a:lnSpc>
          </a:pPr>
          <a:r>
            <a:rPr lang="en-GB" b="1" dirty="0">
              <a:latin typeface="Montserrat"/>
            </a:rPr>
            <a:t>Investigate Unit testing using several Python modules:</a:t>
          </a:r>
          <a:endParaRPr lang="en-US" dirty="0">
            <a:latin typeface="Montserrat"/>
          </a:endParaRPr>
        </a:p>
      </dgm:t>
    </dgm:pt>
    <dgm:pt modelId="{81BEFE2C-7DDA-47A7-AC6A-9C30B341991D}" type="parTrans" cxnId="{A2B0B878-229E-461B-B1DD-D5CC1DEC85FE}">
      <dgm:prSet/>
      <dgm:spPr/>
      <dgm:t>
        <a:bodyPr/>
        <a:lstStyle/>
        <a:p>
          <a:endParaRPr lang="en-US"/>
        </a:p>
      </dgm:t>
    </dgm:pt>
    <dgm:pt modelId="{20252392-166E-40ED-AFE2-0797CF3641FB}" type="sibTrans" cxnId="{A2B0B878-229E-461B-B1DD-D5CC1DEC85FE}">
      <dgm:prSet/>
      <dgm:spPr/>
      <dgm:t>
        <a:bodyPr/>
        <a:lstStyle/>
        <a:p>
          <a:endParaRPr lang="en-US"/>
        </a:p>
      </dgm:t>
    </dgm:pt>
    <dgm:pt modelId="{B3FE06AC-2D5E-41A9-8E7B-B0911781E645}">
      <dgm:prSet phldr="0"/>
      <dgm:spPr/>
      <dgm:t>
        <a:bodyPr/>
        <a:lstStyle/>
        <a:p>
          <a:pPr>
            <a:lnSpc>
              <a:spcPct val="100000"/>
            </a:lnSpc>
          </a:pPr>
          <a:r>
            <a:rPr lang="en-GB" b="0" dirty="0">
              <a:latin typeface="Montserrat"/>
            </a:rPr>
            <a:t>Test Framework using </a:t>
          </a:r>
          <a:r>
            <a:rPr lang="en-GB" b="1" dirty="0">
              <a:latin typeface="Montserrat"/>
            </a:rPr>
            <a:t>pytest</a:t>
          </a:r>
        </a:p>
      </dgm:t>
    </dgm:pt>
    <dgm:pt modelId="{AA273C1E-182E-44A5-AFA9-0C9AEE34037F}" type="parTrans" cxnId="{C53210F7-2B59-4792-BDCC-E3A762A3CB37}">
      <dgm:prSet/>
      <dgm:spPr/>
      <dgm:t>
        <a:bodyPr/>
        <a:lstStyle/>
        <a:p>
          <a:endParaRPr lang="en-GB"/>
        </a:p>
      </dgm:t>
    </dgm:pt>
    <dgm:pt modelId="{ED782D8E-05D4-4AB4-9D72-C1D80241F561}" type="sibTrans" cxnId="{C53210F7-2B59-4792-BDCC-E3A762A3CB37}">
      <dgm:prSet/>
      <dgm:spPr/>
      <dgm:t>
        <a:bodyPr/>
        <a:lstStyle/>
        <a:p>
          <a:endParaRPr lang="en-GB"/>
        </a:p>
      </dgm:t>
    </dgm:pt>
    <dgm:pt modelId="{9D49EA49-9663-40BD-AC5D-B36C7F570F1F}" type="pres">
      <dgm:prSet presAssocID="{9B41E204-1978-4C77-AFE3-3E64BF48FCD5}" presName="root" presStyleCnt="0">
        <dgm:presLayoutVars>
          <dgm:dir/>
          <dgm:resizeHandles val="exact"/>
        </dgm:presLayoutVars>
      </dgm:prSet>
      <dgm:spPr/>
    </dgm:pt>
    <dgm:pt modelId="{51B32B0D-7FD3-4A9B-9C6E-10A52E9A973E}" type="pres">
      <dgm:prSet presAssocID="{CAE3A954-CB4A-4198-8C40-19A618BD41AB}" presName="compNode" presStyleCnt="0"/>
      <dgm:spPr/>
    </dgm:pt>
    <dgm:pt modelId="{44924322-471F-4463-8359-139744C6E23F}" type="pres">
      <dgm:prSet presAssocID="{CAE3A954-CB4A-4198-8C40-19A618BD41AB}" presName="bgRect" presStyleLbl="bgShp" presStyleIdx="0" presStyleCnt="2"/>
      <dgm:spPr/>
    </dgm:pt>
    <dgm:pt modelId="{982C499C-DB38-4713-A278-7A4BEABB4CAA}" type="pres">
      <dgm:prSet presAssocID="{CAE3A954-CB4A-4198-8C40-19A618BD41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FE1E5C53-9B0A-4014-B108-DFBF7D1E34EF}" type="pres">
      <dgm:prSet presAssocID="{CAE3A954-CB4A-4198-8C40-19A618BD41AB}" presName="spaceRect" presStyleCnt="0"/>
      <dgm:spPr/>
    </dgm:pt>
    <dgm:pt modelId="{5C9CACA3-038C-4D2F-9D5F-2C22CD901FF8}" type="pres">
      <dgm:prSet presAssocID="{CAE3A954-CB4A-4198-8C40-19A618BD41AB}" presName="parTx" presStyleLbl="revTx" presStyleIdx="0" presStyleCnt="4">
        <dgm:presLayoutVars>
          <dgm:chMax val="0"/>
          <dgm:chPref val="0"/>
        </dgm:presLayoutVars>
      </dgm:prSet>
      <dgm:spPr/>
    </dgm:pt>
    <dgm:pt modelId="{C3C21AAF-C72A-423E-BC9A-E7F8388E9C09}" type="pres">
      <dgm:prSet presAssocID="{CAE3A954-CB4A-4198-8C40-19A618BD41AB}" presName="desTx" presStyleLbl="revTx" presStyleIdx="1" presStyleCnt="4">
        <dgm:presLayoutVars/>
      </dgm:prSet>
      <dgm:spPr/>
    </dgm:pt>
    <dgm:pt modelId="{5AA88A46-79EA-49BB-A1B5-4FD5C239524F}" type="pres">
      <dgm:prSet presAssocID="{6183692F-23F1-47A8-ABD2-8A3B0FF0D836}" presName="sibTrans" presStyleCnt="0"/>
      <dgm:spPr/>
    </dgm:pt>
    <dgm:pt modelId="{AC396DC7-5F7A-4D15-A6B4-63465C43BBE2}" type="pres">
      <dgm:prSet presAssocID="{5011B032-D385-488E-A627-EC5772D6AFDC}" presName="compNode" presStyleCnt="0"/>
      <dgm:spPr/>
    </dgm:pt>
    <dgm:pt modelId="{F8E2A723-24E7-49CC-B85D-86A00967AB71}" type="pres">
      <dgm:prSet presAssocID="{5011B032-D385-488E-A627-EC5772D6AFDC}" presName="bgRect" presStyleLbl="bgShp" presStyleIdx="1" presStyleCnt="2"/>
      <dgm:spPr/>
    </dgm:pt>
    <dgm:pt modelId="{BE246397-7338-40B2-8EF4-3653A2529C5C}" type="pres">
      <dgm:prSet presAssocID="{5011B032-D385-488E-A627-EC5772D6A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6888F1E9-9662-4A4D-8FDA-BC3675125763}" type="pres">
      <dgm:prSet presAssocID="{5011B032-D385-488E-A627-EC5772D6AFDC}" presName="spaceRect" presStyleCnt="0"/>
      <dgm:spPr/>
    </dgm:pt>
    <dgm:pt modelId="{DC103503-D557-42BB-8E2F-C7A4925BCC3E}" type="pres">
      <dgm:prSet presAssocID="{5011B032-D385-488E-A627-EC5772D6AFDC}" presName="parTx" presStyleLbl="revTx" presStyleIdx="2" presStyleCnt="4">
        <dgm:presLayoutVars>
          <dgm:chMax val="0"/>
          <dgm:chPref val="0"/>
        </dgm:presLayoutVars>
      </dgm:prSet>
      <dgm:spPr/>
    </dgm:pt>
    <dgm:pt modelId="{DCD192A0-F5F4-4478-9A39-27469A7D53F0}" type="pres">
      <dgm:prSet presAssocID="{5011B032-D385-488E-A627-EC5772D6AFDC}" presName="desTx" presStyleLbl="revTx" presStyleIdx="3" presStyleCnt="4">
        <dgm:presLayoutVars/>
      </dgm:prSet>
      <dgm:spPr/>
    </dgm:pt>
  </dgm:ptLst>
  <dgm:cxnLst>
    <dgm:cxn modelId="{CE3ABB08-F429-4FC3-AA11-50ADF37B04FA}" srcId="{5011B032-D385-488E-A627-EC5772D6AFDC}" destId="{6D89B8AC-F75C-4DB5-88CF-7A0D0B0CBA94}" srcOrd="1" destOrd="0" parTransId="{21ECA9E8-8385-409E-83E2-B291A6D8524F}" sibTransId="{0295542D-E64F-4489-9B3C-C388E595A873}"/>
    <dgm:cxn modelId="{FAB34E0D-A760-42F3-A8CF-485E248EEA01}" type="presOf" srcId="{6D89B8AC-F75C-4DB5-88CF-7A0D0B0CBA94}" destId="{DCD192A0-F5F4-4478-9A39-27469A7D53F0}" srcOrd="0" destOrd="1" presId="urn:microsoft.com/office/officeart/2018/2/layout/IconVerticalSolidList"/>
    <dgm:cxn modelId="{61309728-8615-4D9A-8DA1-59DEEF7FBC02}" type="presOf" srcId="{7139772A-C36A-4399-8A55-C90F92F5218A}" destId="{DCD192A0-F5F4-4478-9A39-27469A7D53F0}" srcOrd="0" destOrd="0" presId="urn:microsoft.com/office/officeart/2018/2/layout/IconVerticalSolidList"/>
    <dgm:cxn modelId="{AEEA842E-5781-4FE4-B0A5-6D18B2889C21}" srcId="{CAE3A954-CB4A-4198-8C40-19A618BD41AB}" destId="{7F7EDB09-BAC5-4654-A084-0AD75D85AFAD}" srcOrd="0" destOrd="0" parTransId="{30CE3D3F-F6D8-4E94-9A0C-C3E817AD5FC1}" sibTransId="{DE4F209D-338F-4FA7-B73D-A816D272066D}"/>
    <dgm:cxn modelId="{1C79B540-4B35-4685-A110-8BA5E2CADD71}" type="presOf" srcId="{F050DB01-6B03-49D9-BBB1-7D0FDCFFB594}" destId="{C3C21AAF-C72A-423E-BC9A-E7F8388E9C09}" srcOrd="0" destOrd="1" presId="urn:microsoft.com/office/officeart/2018/2/layout/IconVerticalSolidList"/>
    <dgm:cxn modelId="{F7FA0761-A763-4503-AD76-846216EA3D23}" srcId="{CAE3A954-CB4A-4198-8C40-19A618BD41AB}" destId="{F050DB01-6B03-49D9-BBB1-7D0FDCFFB594}" srcOrd="1" destOrd="0" parTransId="{6357A0E1-5605-4785-A028-365DACA9B63D}" sibTransId="{1CED98BD-8E6E-491C-ABE0-714D62410D05}"/>
    <dgm:cxn modelId="{74665645-F71D-474B-AB4B-8433D976B9EE}" type="presOf" srcId="{9B41E204-1978-4C77-AFE3-3E64BF48FCD5}" destId="{9D49EA49-9663-40BD-AC5D-B36C7F570F1F}" srcOrd="0" destOrd="0" presId="urn:microsoft.com/office/officeart/2018/2/layout/IconVerticalSolidList"/>
    <dgm:cxn modelId="{AD55EE45-EE2F-42F3-BF6C-D7491CF659D3}" type="presOf" srcId="{B3FE06AC-2D5E-41A9-8E7B-B0911781E645}" destId="{DCD192A0-F5F4-4478-9A39-27469A7D53F0}" srcOrd="0" destOrd="2" presId="urn:microsoft.com/office/officeart/2018/2/layout/IconVerticalSolidList"/>
    <dgm:cxn modelId="{F3CD8146-91A4-47F2-A225-7C2FC0601DFB}" srcId="{CAE3A954-CB4A-4198-8C40-19A618BD41AB}" destId="{F2A4622E-7CDA-42C0-9D43-45126A9C5F58}" srcOrd="4" destOrd="0" parTransId="{208B5CE3-7B12-4AA5-A7FA-4AE0F908ADF8}" sibTransId="{F4BEFF30-F741-4410-AB10-3131ED7A3BC7}"/>
    <dgm:cxn modelId="{BE329E49-2F11-4A5F-82B3-7D084DAE57E4}" srcId="{CAE3A954-CB4A-4198-8C40-19A618BD41AB}" destId="{443AB705-446D-4795-BF31-2FC00BD477FA}" srcOrd="3" destOrd="0" parTransId="{E9AE37AB-EA3D-4B28-8904-2748BD2B05C5}" sibTransId="{3D93B31C-A1F0-4CCC-91C6-B6A5B8A7086E}"/>
    <dgm:cxn modelId="{D2F1C24D-C26D-42A0-8447-CE72148135A9}" srcId="{5011B032-D385-488E-A627-EC5772D6AFDC}" destId="{7139772A-C36A-4399-8A55-C90F92F5218A}" srcOrd="0" destOrd="0" parTransId="{A1A7CECD-F61F-4C0F-8D5D-63C3F7B5D7D2}" sibTransId="{B4C9BD50-26AD-42BC-896E-552429CB1A80}"/>
    <dgm:cxn modelId="{3377A852-F4ED-4084-A1EC-20CFC47A6DC5}" type="presOf" srcId="{CAE3A954-CB4A-4198-8C40-19A618BD41AB}" destId="{5C9CACA3-038C-4D2F-9D5F-2C22CD901FF8}" srcOrd="0" destOrd="0" presId="urn:microsoft.com/office/officeart/2018/2/layout/IconVerticalSolidList"/>
    <dgm:cxn modelId="{A2B0B878-229E-461B-B1DD-D5CC1DEC85FE}" srcId="{9B41E204-1978-4C77-AFE3-3E64BF48FCD5}" destId="{5011B032-D385-488E-A627-EC5772D6AFDC}" srcOrd="1" destOrd="0" parTransId="{81BEFE2C-7DDA-47A7-AC6A-9C30B341991D}" sibTransId="{20252392-166E-40ED-AFE2-0797CF3641FB}"/>
    <dgm:cxn modelId="{43EB0E7D-E680-49DF-9F47-A52A1D1C62D7}" type="presOf" srcId="{443AB705-446D-4795-BF31-2FC00BD477FA}" destId="{C3C21AAF-C72A-423E-BC9A-E7F8388E9C09}" srcOrd="0" destOrd="3" presId="urn:microsoft.com/office/officeart/2018/2/layout/IconVerticalSolidList"/>
    <dgm:cxn modelId="{F18CB07E-320C-4A57-AF73-36C5CA65C96E}" type="presOf" srcId="{7F7EDB09-BAC5-4654-A084-0AD75D85AFAD}" destId="{C3C21AAF-C72A-423E-BC9A-E7F8388E9C09}" srcOrd="0" destOrd="0" presId="urn:microsoft.com/office/officeart/2018/2/layout/IconVerticalSolidList"/>
    <dgm:cxn modelId="{6EE64D81-7A00-42AB-BFF3-B74FE5E20C30}" type="presOf" srcId="{E5F6FC28-BC32-427C-BDA3-756742B7B42D}" destId="{C3C21AAF-C72A-423E-BC9A-E7F8388E9C09}" srcOrd="0" destOrd="2" presId="urn:microsoft.com/office/officeart/2018/2/layout/IconVerticalSolidList"/>
    <dgm:cxn modelId="{1A568C93-1C7A-42AC-90D9-9F5BBEE3EC5D}" type="presOf" srcId="{5011B032-D385-488E-A627-EC5772D6AFDC}" destId="{DC103503-D557-42BB-8E2F-C7A4925BCC3E}" srcOrd="0" destOrd="0" presId="urn:microsoft.com/office/officeart/2018/2/layout/IconVerticalSolidList"/>
    <dgm:cxn modelId="{46D33AB3-FFA1-4EC4-B606-73E3F20DE554}" srcId="{9B41E204-1978-4C77-AFE3-3E64BF48FCD5}" destId="{CAE3A954-CB4A-4198-8C40-19A618BD41AB}" srcOrd="0" destOrd="0" parTransId="{F6DF124D-4190-48D1-9558-BE49C20EFC88}" sibTransId="{6183692F-23F1-47A8-ABD2-8A3B0FF0D836}"/>
    <dgm:cxn modelId="{0800EEBC-B58D-40AD-BEA7-1DE8D0780B60}" type="presOf" srcId="{F2A4622E-7CDA-42C0-9D43-45126A9C5F58}" destId="{C3C21AAF-C72A-423E-BC9A-E7F8388E9C09}" srcOrd="0" destOrd="4" presId="urn:microsoft.com/office/officeart/2018/2/layout/IconVerticalSolidList"/>
    <dgm:cxn modelId="{31C375C4-A294-4CD5-AB37-40EA47BA32DC}" srcId="{CAE3A954-CB4A-4198-8C40-19A618BD41AB}" destId="{E5F6FC28-BC32-427C-BDA3-756742B7B42D}" srcOrd="2" destOrd="0" parTransId="{D56A5495-67A1-4947-B6EF-E45CC894AD58}" sibTransId="{56EBCADE-4145-4BAA-B13F-036B601FD1CE}"/>
    <dgm:cxn modelId="{C53210F7-2B59-4792-BDCC-E3A762A3CB37}" srcId="{5011B032-D385-488E-A627-EC5772D6AFDC}" destId="{B3FE06AC-2D5E-41A9-8E7B-B0911781E645}" srcOrd="2" destOrd="0" parTransId="{AA273C1E-182E-44A5-AFA9-0C9AEE34037F}" sibTransId="{ED782D8E-05D4-4AB4-9D72-C1D80241F561}"/>
    <dgm:cxn modelId="{01722813-40FC-4F5F-92F1-C42321B99121}" type="presParOf" srcId="{9D49EA49-9663-40BD-AC5D-B36C7F570F1F}" destId="{51B32B0D-7FD3-4A9B-9C6E-10A52E9A973E}" srcOrd="0" destOrd="0" presId="urn:microsoft.com/office/officeart/2018/2/layout/IconVerticalSolidList"/>
    <dgm:cxn modelId="{AD7911A9-C66C-43A8-8167-308042ADEC6B}" type="presParOf" srcId="{51B32B0D-7FD3-4A9B-9C6E-10A52E9A973E}" destId="{44924322-471F-4463-8359-139744C6E23F}" srcOrd="0" destOrd="0" presId="urn:microsoft.com/office/officeart/2018/2/layout/IconVerticalSolidList"/>
    <dgm:cxn modelId="{7A75DA9E-F1EF-4911-BB42-816703D1701D}" type="presParOf" srcId="{51B32B0D-7FD3-4A9B-9C6E-10A52E9A973E}" destId="{982C499C-DB38-4713-A278-7A4BEABB4CAA}" srcOrd="1" destOrd="0" presId="urn:microsoft.com/office/officeart/2018/2/layout/IconVerticalSolidList"/>
    <dgm:cxn modelId="{F89C7D33-CCA8-42AA-A698-F8F4547E4F90}" type="presParOf" srcId="{51B32B0D-7FD3-4A9B-9C6E-10A52E9A973E}" destId="{FE1E5C53-9B0A-4014-B108-DFBF7D1E34EF}" srcOrd="2" destOrd="0" presId="urn:microsoft.com/office/officeart/2018/2/layout/IconVerticalSolidList"/>
    <dgm:cxn modelId="{72D36089-90A9-497F-B0E6-C9D2D57305C0}" type="presParOf" srcId="{51B32B0D-7FD3-4A9B-9C6E-10A52E9A973E}" destId="{5C9CACA3-038C-4D2F-9D5F-2C22CD901FF8}" srcOrd="3" destOrd="0" presId="urn:microsoft.com/office/officeart/2018/2/layout/IconVerticalSolidList"/>
    <dgm:cxn modelId="{88A4058C-648F-40C7-BD3B-E1BB6F33189C}" type="presParOf" srcId="{51B32B0D-7FD3-4A9B-9C6E-10A52E9A973E}" destId="{C3C21AAF-C72A-423E-BC9A-E7F8388E9C09}" srcOrd="4" destOrd="0" presId="urn:microsoft.com/office/officeart/2018/2/layout/IconVerticalSolidList"/>
    <dgm:cxn modelId="{2F2AAB0D-C302-4816-83C7-7975732A975A}" type="presParOf" srcId="{9D49EA49-9663-40BD-AC5D-B36C7F570F1F}" destId="{5AA88A46-79EA-49BB-A1B5-4FD5C239524F}" srcOrd="1" destOrd="0" presId="urn:microsoft.com/office/officeart/2018/2/layout/IconVerticalSolidList"/>
    <dgm:cxn modelId="{82E570B0-A70F-4908-9E26-3C141757120A}" type="presParOf" srcId="{9D49EA49-9663-40BD-AC5D-B36C7F570F1F}" destId="{AC396DC7-5F7A-4D15-A6B4-63465C43BBE2}" srcOrd="2" destOrd="0" presId="urn:microsoft.com/office/officeart/2018/2/layout/IconVerticalSolidList"/>
    <dgm:cxn modelId="{00358B5A-AC8A-4583-A79B-4E5BDBC879AA}" type="presParOf" srcId="{AC396DC7-5F7A-4D15-A6B4-63465C43BBE2}" destId="{F8E2A723-24E7-49CC-B85D-86A00967AB71}" srcOrd="0" destOrd="0" presId="urn:microsoft.com/office/officeart/2018/2/layout/IconVerticalSolidList"/>
    <dgm:cxn modelId="{4598665F-D364-46A4-99C2-3F082F19102E}" type="presParOf" srcId="{AC396DC7-5F7A-4D15-A6B4-63465C43BBE2}" destId="{BE246397-7338-40B2-8EF4-3653A2529C5C}" srcOrd="1" destOrd="0" presId="urn:microsoft.com/office/officeart/2018/2/layout/IconVerticalSolidList"/>
    <dgm:cxn modelId="{44C1395E-7101-46A3-9400-DDCA66C5EAF4}" type="presParOf" srcId="{AC396DC7-5F7A-4D15-A6B4-63465C43BBE2}" destId="{6888F1E9-9662-4A4D-8FDA-BC3675125763}" srcOrd="2" destOrd="0" presId="urn:microsoft.com/office/officeart/2018/2/layout/IconVerticalSolidList"/>
    <dgm:cxn modelId="{67F15BD2-A88A-4DFE-B8DE-61E4B7534CAA}" type="presParOf" srcId="{AC396DC7-5F7A-4D15-A6B4-63465C43BBE2}" destId="{DC103503-D557-42BB-8E2F-C7A4925BCC3E}" srcOrd="3" destOrd="0" presId="urn:microsoft.com/office/officeart/2018/2/layout/IconVerticalSolidList"/>
    <dgm:cxn modelId="{9801944B-E0D8-4907-B4D4-D9C36F309962}" type="presParOf" srcId="{AC396DC7-5F7A-4D15-A6B4-63465C43BBE2}" destId="{DCD192A0-F5F4-4478-9A39-27469A7D53F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4322-471F-4463-8359-139744C6E23F}">
      <dsp:nvSpPr>
        <dsp:cNvPr id="0" name=""/>
        <dsp:cNvSpPr/>
      </dsp:nvSpPr>
      <dsp:spPr>
        <a:xfrm>
          <a:off x="0" y="1086846"/>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C499C-DB38-4713-A278-7A4BEABB4CAA}">
      <dsp:nvSpPr>
        <dsp:cNvPr id="0" name=""/>
        <dsp:cNvSpPr/>
      </dsp:nvSpPr>
      <dsp:spPr>
        <a:xfrm>
          <a:off x="606962" y="1538306"/>
          <a:ext cx="1103567" cy="1103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CACA3-038C-4D2F-9D5F-2C22CD901FF8}">
      <dsp:nvSpPr>
        <dsp:cNvPr id="0" name=""/>
        <dsp:cNvSpPr/>
      </dsp:nvSpPr>
      <dsp:spPr>
        <a:xfrm>
          <a:off x="2317492" y="1086846"/>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t>Tests can be categorised as these general types: </a:t>
          </a:r>
          <a:endParaRPr lang="en-US" sz="2500" kern="1200" dirty="0"/>
        </a:p>
      </dsp:txBody>
      <dsp:txXfrm>
        <a:off x="2317492" y="1086846"/>
        <a:ext cx="5182307" cy="2006486"/>
      </dsp:txXfrm>
    </dsp:sp>
    <dsp:sp modelId="{C3C21AAF-C72A-423E-BC9A-E7F8388E9C09}">
      <dsp:nvSpPr>
        <dsp:cNvPr id="0" name=""/>
        <dsp:cNvSpPr/>
      </dsp:nvSpPr>
      <dsp:spPr>
        <a:xfrm>
          <a:off x="7499799" y="1086846"/>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Manual or Automated</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Unit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Integration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System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Acceptance Testing </a:t>
          </a:r>
          <a:endParaRPr lang="en-US" sz="1500" b="0" kern="1200" dirty="0">
            <a:latin typeface="Montserrat"/>
          </a:endParaRPr>
        </a:p>
      </dsp:txBody>
      <dsp:txXfrm>
        <a:off x="7499799" y="1086846"/>
        <a:ext cx="4016439" cy="2006486"/>
      </dsp:txXfrm>
    </dsp:sp>
    <dsp:sp modelId="{F8E2A723-24E7-49CC-B85D-86A00967AB71}">
      <dsp:nvSpPr>
        <dsp:cNvPr id="0" name=""/>
        <dsp:cNvSpPr/>
      </dsp:nvSpPr>
      <dsp:spPr>
        <a:xfrm>
          <a:off x="0" y="3594955"/>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46397-7338-40B2-8EF4-3653A2529C5C}">
      <dsp:nvSpPr>
        <dsp:cNvPr id="0" name=""/>
        <dsp:cNvSpPr/>
      </dsp:nvSpPr>
      <dsp:spPr>
        <a:xfrm>
          <a:off x="606962" y="4046414"/>
          <a:ext cx="1103567" cy="1103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3503-D557-42BB-8E2F-C7A4925BCC3E}">
      <dsp:nvSpPr>
        <dsp:cNvPr id="0" name=""/>
        <dsp:cNvSpPr/>
      </dsp:nvSpPr>
      <dsp:spPr>
        <a:xfrm>
          <a:off x="2317492" y="3594955"/>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latin typeface="Montserrat"/>
            </a:rPr>
            <a:t>Investigate Unit testing using several Python modules:</a:t>
          </a:r>
          <a:endParaRPr lang="en-US" sz="2500" kern="1200" dirty="0">
            <a:latin typeface="Montserrat"/>
          </a:endParaRPr>
        </a:p>
      </dsp:txBody>
      <dsp:txXfrm>
        <a:off x="2317492" y="3594955"/>
        <a:ext cx="5182307" cy="2006486"/>
      </dsp:txXfrm>
    </dsp:sp>
    <dsp:sp modelId="{DCD192A0-F5F4-4478-9A39-27469A7D53F0}">
      <dsp:nvSpPr>
        <dsp:cNvPr id="0" name=""/>
        <dsp:cNvSpPr/>
      </dsp:nvSpPr>
      <dsp:spPr>
        <a:xfrm>
          <a:off x="7499799" y="3594955"/>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Document Testing using </a:t>
          </a:r>
          <a:r>
            <a:rPr lang="en-GB" sz="1500" b="1" kern="1200" dirty="0" err="1">
              <a:latin typeface="Montserrat"/>
            </a:rPr>
            <a:t>doctest</a:t>
          </a:r>
          <a:endParaRPr lang="en-US" sz="1500" b="1"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unittest</a:t>
          </a: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pytest</a:t>
          </a:r>
        </a:p>
      </dsp:txBody>
      <dsp:txXfrm>
        <a:off x="7499799" y="3594955"/>
        <a:ext cx="4016439" cy="20064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05/11/2025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built-in help() function to display the embedded docstrings. You can also display the docstring for a specific function/method by using the dot notation – help(</a:t>
            </a:r>
            <a:r>
              <a:rPr lang="en-GB" dirty="0" err="1"/>
              <a:t>demo_calc.add</a:t>
            </a:r>
            <a:r>
              <a:rPr lang="en-GB" dirty="0"/>
              <a:t>).</a:t>
            </a:r>
          </a:p>
          <a:p>
            <a:endParaRPr lang="en-GB" dirty="0"/>
          </a:p>
          <a:p>
            <a:r>
              <a:rPr lang="en-GB" dirty="0"/>
              <a:t>Alternatively, within a script, you can print out docstrings using the special __dot__ special attribute which can be combined with package, module, class, function or method names.</a:t>
            </a:r>
          </a:p>
          <a:p>
            <a:endParaRPr lang="en-GB" dirty="0"/>
          </a:p>
          <a:p>
            <a:r>
              <a:rPr lang="en-GB" dirty="0"/>
              <a:t>The </a:t>
            </a:r>
            <a:r>
              <a:rPr lang="en-GB" b="1" dirty="0" err="1"/>
              <a:t>pydoc</a:t>
            </a:r>
            <a:r>
              <a:rPr lang="en-GB" dirty="0"/>
              <a:t> module, from the Python standard library, can also be used on the command line to print out the docstrings in text or html using the –w option.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532464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ACB4-162F-A01E-D781-6EC097D3E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F882B-850A-12FD-01AF-89C125745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60AFF-507A-97CF-DA93-F4BA38BC044A}"/>
              </a:ext>
            </a:extLst>
          </p:cNvPr>
          <p:cNvSpPr>
            <a:spLocks noGrp="1"/>
          </p:cNvSpPr>
          <p:nvPr>
            <p:ph type="body" idx="1"/>
          </p:nvPr>
        </p:nvSpPr>
        <p:spPr/>
        <p:txBody>
          <a:bodyPr/>
          <a:lstStyle/>
          <a:p>
            <a:r>
              <a:rPr lang="en-GB" dirty="0"/>
              <a:t>You can also embed USAGE examples of each function in the docstrings. These examples are in the same format as the calls you would make at the REPL (&gt;&gt;&gt;) prompt and include input parameters and expected output. The function must be deterministic which means it should always return the same output for the same inputs.</a:t>
            </a:r>
          </a:p>
          <a:p>
            <a:endParaRPr lang="en-GB" dirty="0"/>
          </a:p>
          <a:p>
            <a:r>
              <a:rPr lang="en-GB" dirty="0"/>
              <a:t>This helps the user understand how to call the function and what is expected out for given parameters, and how to manually test the function is working and matches the documentation.</a:t>
            </a:r>
          </a:p>
          <a:p>
            <a:endParaRPr lang="en-GB" dirty="0"/>
          </a:p>
          <a:p>
            <a:r>
              <a:rPr lang="en-GB" dirty="0"/>
              <a:t>But there is another benefit of USAGE examples in docstrings..</a:t>
            </a:r>
          </a:p>
          <a:p>
            <a:endParaRPr lang="en-GB" dirty="0"/>
          </a:p>
        </p:txBody>
      </p:sp>
      <p:sp>
        <p:nvSpPr>
          <p:cNvPr id="4" name="Slide Number Placeholder 3">
            <a:extLst>
              <a:ext uri="{FF2B5EF4-FFF2-40B4-BE49-F238E27FC236}">
                <a16:creationId xmlns:a16="http://schemas.microsoft.com/office/drawing/2014/main" id="{5089EAAA-50C3-88CB-94DB-A5B01584A839}"/>
              </a:ext>
            </a:extLst>
          </p:cNvPr>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86881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6DF2D-3BFE-FEC5-169D-A36522CEB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B4495-1410-F89D-75E0-18F587522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73A8C-F048-19AE-B9C1-E09BDA7E2432}"/>
              </a:ext>
            </a:extLst>
          </p:cNvPr>
          <p:cNvSpPr>
            <a:spLocks noGrp="1"/>
          </p:cNvSpPr>
          <p:nvPr>
            <p:ph type="body" idx="1"/>
          </p:nvPr>
        </p:nvSpPr>
        <p:spPr/>
        <p:txBody>
          <a:bodyPr/>
          <a:lstStyle/>
          <a:p>
            <a:r>
              <a:rPr lang="en-GB" dirty="0"/>
              <a:t>The </a:t>
            </a:r>
            <a:r>
              <a:rPr lang="en-GB" b="1" dirty="0" err="1"/>
              <a:t>doctest</a:t>
            </a:r>
            <a:r>
              <a:rPr lang="en-GB" dirty="0"/>
              <a:t> module provides a framework for simple and quick automation of acceptance tests for integration and system testing. These are important as integration testing are used to confirm that the different components of your application all work together. And system testing is used to confirm that you have ticked off the specifications for your project.</a:t>
            </a:r>
          </a:p>
          <a:p>
            <a:endParaRPr lang="en-GB" dirty="0"/>
          </a:p>
          <a:p>
            <a:r>
              <a:rPr lang="en-GB" dirty="0"/>
              <a:t>Docstrings and </a:t>
            </a:r>
            <a:r>
              <a:rPr lang="en-GB" dirty="0" err="1"/>
              <a:t>doctests</a:t>
            </a:r>
            <a:r>
              <a:rPr lang="en-GB" dirty="0"/>
              <a:t> can be embedded at the package level down to the class, function and method level. At the higher package level, they can be used for integration testing and at the lower function level they are suitable for unit testing – check the code and documentation as you code!</a:t>
            </a:r>
          </a:p>
          <a:p>
            <a:endParaRPr lang="en-GB" dirty="0"/>
          </a:p>
          <a:p>
            <a:r>
              <a:rPr lang="en-GB" dirty="0"/>
              <a:t>And the document tests can even be written before the code! How about that for a good idea!</a:t>
            </a:r>
          </a:p>
        </p:txBody>
      </p:sp>
      <p:sp>
        <p:nvSpPr>
          <p:cNvPr id="4" name="Slide Number Placeholder 3">
            <a:extLst>
              <a:ext uri="{FF2B5EF4-FFF2-40B4-BE49-F238E27FC236}">
                <a16:creationId xmlns:a16="http://schemas.microsoft.com/office/drawing/2014/main" id="{BC2881CC-FD89-0FFF-94F4-AB211FCC63E2}"/>
              </a:ext>
            </a:extLst>
          </p:cNvPr>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55549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CC5F-B011-C4BA-DC2F-2206CC962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825EE-4D4F-C46A-229D-0B0D6E1AC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D5EDC-7C6B-AC55-BB5E-B96DCB625B34}"/>
              </a:ext>
            </a:extLst>
          </p:cNvPr>
          <p:cNvSpPr>
            <a:spLocks noGrp="1"/>
          </p:cNvSpPr>
          <p:nvPr>
            <p:ph type="body" idx="1"/>
          </p:nvPr>
        </p:nvSpPr>
        <p:spPr/>
        <p:txBody>
          <a:bodyPr/>
          <a:lstStyle/>
          <a:p>
            <a:r>
              <a:rPr lang="en-GB" dirty="0"/>
              <a:t>In this example, we apply two errors to the </a:t>
            </a:r>
            <a:r>
              <a:rPr lang="en-GB" dirty="0" err="1"/>
              <a:t>DocStrings</a:t>
            </a:r>
            <a:r>
              <a:rPr lang="en-GB" dirty="0"/>
              <a:t> and re-run the automated testing.</a:t>
            </a:r>
          </a:p>
          <a:p>
            <a:endParaRPr lang="en-GB" dirty="0"/>
          </a:p>
          <a:p>
            <a:r>
              <a:rPr lang="en-GB" dirty="0"/>
              <a:t>You will notice in the output that Expected and Actual values are highlighted and a summary of how many failures occurred. This can happen when code is changed and the </a:t>
            </a:r>
            <a:r>
              <a:rPr lang="en-GB" dirty="0" err="1"/>
              <a:t>DocStrings</a:t>
            </a:r>
            <a:r>
              <a:rPr lang="en-GB" dirty="0"/>
              <a:t> are not updated accordingly.</a:t>
            </a:r>
          </a:p>
          <a:p>
            <a:endParaRPr lang="en-GB" dirty="0"/>
          </a:p>
        </p:txBody>
      </p:sp>
      <p:sp>
        <p:nvSpPr>
          <p:cNvPr id="4" name="Slide Number Placeholder 3">
            <a:extLst>
              <a:ext uri="{FF2B5EF4-FFF2-40B4-BE49-F238E27FC236}">
                <a16:creationId xmlns:a16="http://schemas.microsoft.com/office/drawing/2014/main" id="{172BFC06-B951-9DCC-EF12-21F0960257D1}"/>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601107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5109C-4B0C-F668-AE63-25F690428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C94BA-C4AB-A97B-E878-B6A2895B4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299E3-7689-EFF8-4267-B647C5AE61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Testing your documentation versus the code is one form of testing. But how do test that our application is working completely and do the individual features all work correctly. In this part, we will examine integration testing versus unit testing, and will discover how simple it is to perform unit testing using the Python library module </a:t>
            </a:r>
            <a:r>
              <a:rPr lang="en-GB" b="1" dirty="0" err="1"/>
              <a:t>unittest</a:t>
            </a:r>
            <a:r>
              <a:rPr lang="en-GB" dirty="0"/>
              <a:t>.</a:t>
            </a:r>
          </a:p>
          <a:p>
            <a:endParaRPr lang="en-GB" dirty="0"/>
          </a:p>
        </p:txBody>
      </p:sp>
      <p:sp>
        <p:nvSpPr>
          <p:cNvPr id="4" name="Slide Number Placeholder 3">
            <a:extLst>
              <a:ext uri="{FF2B5EF4-FFF2-40B4-BE49-F238E27FC236}">
                <a16:creationId xmlns:a16="http://schemas.microsoft.com/office/drawing/2014/main" id="{08DA90FE-7756-8EDB-1C8A-DEB935644A01}"/>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753081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buy a new car, we trust that the manufacturer has thoroughly tested it before it leaves the showroom. Each part, such as the engine, battery, or fuel gauge, is tested individually to ensure it works correctly. This process is known as </a:t>
            </a:r>
            <a:r>
              <a:rPr lang="en-GB" b="1" dirty="0"/>
              <a:t>unit testing</a:t>
            </a:r>
            <a:r>
              <a:rPr lang="en-GB" dirty="0"/>
              <a:t>.</a:t>
            </a:r>
          </a:p>
          <a:p>
            <a:endParaRPr lang="en-GB" dirty="0"/>
          </a:p>
          <a:p>
            <a:r>
              <a:rPr lang="en-GB" dirty="0"/>
              <a:t>Once all the components are assembled, the manufacturer performs further tests to verify that they function properly </a:t>
            </a:r>
            <a:r>
              <a:rPr lang="en-GB" b="1" dirty="0"/>
              <a:t>together</a:t>
            </a:r>
            <a:r>
              <a:rPr lang="en-GB" dirty="0"/>
              <a:t> - this is </a:t>
            </a:r>
            <a:r>
              <a:rPr lang="en-GB" b="1" dirty="0"/>
              <a:t>integration testing, </a:t>
            </a:r>
            <a:endParaRPr lang="en-GB" dirty="0"/>
          </a:p>
          <a:p>
            <a:r>
              <a:rPr lang="en-GB" dirty="0"/>
              <a:t>and can be more challenging. For example, if the car doesn’t start, there could be many causes: a flat battery, a faulty starter motor, or a wiring issue. Each component may work on its own, but something in the combination has failed.</a:t>
            </a:r>
          </a:p>
          <a:p>
            <a:endParaRPr lang="en-GB" dirty="0"/>
          </a:p>
          <a:p>
            <a:r>
              <a:rPr lang="en-GB" dirty="0"/>
              <a:t>In software development, the </a:t>
            </a:r>
            <a:r>
              <a:rPr lang="en-GB" b="1" dirty="0"/>
              <a:t>developer</a:t>
            </a:r>
            <a:r>
              <a:rPr lang="en-GB" dirty="0"/>
              <a:t> typically performs unit tests on their code - testing individual classes, functions, and methods during the coding phase. </a:t>
            </a:r>
            <a:r>
              <a:rPr lang="en-GB" b="1" dirty="0"/>
              <a:t>Integration testing</a:t>
            </a:r>
            <a:r>
              <a:rPr lang="en-GB" dirty="0"/>
              <a:t> is often handled by a separate </a:t>
            </a:r>
            <a:r>
              <a:rPr lang="en-GB" b="1" dirty="0"/>
              <a:t>test team</a:t>
            </a:r>
            <a:r>
              <a:rPr lang="en-GB" dirty="0"/>
              <a:t>, using predefined test scripts and tools. In testing terms:</a:t>
            </a:r>
          </a:p>
          <a:p>
            <a:pPr marL="171450" indent="-171450">
              <a:buFont typeface="Arial" panose="020B0604020202020204" pitchFamily="34" charset="0"/>
              <a:buChar char="•"/>
            </a:pPr>
            <a:r>
              <a:rPr lang="en-GB" b="1" dirty="0"/>
              <a:t>Test Step:</a:t>
            </a:r>
            <a:r>
              <a:rPr lang="en-GB" dirty="0"/>
              <a:t> turning the key or pressing the start button.</a:t>
            </a:r>
          </a:p>
          <a:p>
            <a:pPr marL="171450" indent="-171450">
              <a:buFont typeface="Arial" panose="020B0604020202020204" pitchFamily="34" charset="0"/>
              <a:buChar char="•"/>
            </a:pPr>
            <a:r>
              <a:rPr lang="en-GB" b="1" dirty="0"/>
              <a:t>Test Assertion:</a:t>
            </a:r>
            <a:r>
              <a:rPr lang="en-GB" dirty="0"/>
              <a:t> observing that the engine turns over and dashboard lights come on - confirming it behaves as expected.</a:t>
            </a:r>
          </a:p>
          <a:p>
            <a:r>
              <a:rPr lang="en-GB" dirty="0"/>
              <a:t>Modern cars often include built-in </a:t>
            </a:r>
            <a:r>
              <a:rPr lang="en-GB" b="1" dirty="0"/>
              <a:t>unit tests</a:t>
            </a:r>
            <a:r>
              <a:rPr lang="en-GB" dirty="0"/>
              <a:t> in their software, alerting the driver when something isn’t working correctly - for instance, low fuel, low battery, or a system fault indicator.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2884630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tools and modules for performing Integration and Unit testing, but in this session we will be focusing on performing unit testing.</a:t>
            </a:r>
          </a:p>
          <a:p>
            <a:endParaRPr lang="en-GB" dirty="0"/>
          </a:p>
          <a:p>
            <a:r>
              <a:rPr lang="en-GB" dirty="0"/>
              <a:t>The Python built-in assert() function has been inspired by the equivalent function in C/C++ although it has a different behaviour. It is designed to provide sanity testing within code rather than a full-blown test function. It is designed to be used during development so that the program would fail and generate an </a:t>
            </a:r>
            <a:r>
              <a:rPr lang="en-GB" dirty="0" err="1"/>
              <a:t>AssertionError</a:t>
            </a:r>
            <a:r>
              <a:rPr lang="en-GB" dirty="0"/>
              <a:t> if an expression fails. Probably not what the end-user would like to see in production code. So either, remove from production code or test the __debug__ special attribute before using the assert statement.</a:t>
            </a:r>
          </a:p>
          <a:p>
            <a:endParaRPr lang="en-GB" dirty="0"/>
          </a:p>
          <a:p>
            <a:r>
              <a:rPr lang="en-GB" dirty="0"/>
              <a:t>The __debug__ attribute can be altered by enabling the compiler for optimization by setting the PYTHONOPTIMIZE=0 environment variable or with a command line switch (-O).</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069166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keeping your assert statements in your production code, it may be wiser to have them in a separate Python file. These are called a </a:t>
            </a:r>
            <a:r>
              <a:rPr lang="en-GB" b="1" dirty="0"/>
              <a:t>test case</a:t>
            </a:r>
            <a:r>
              <a:rPr lang="en-GB" dirty="0"/>
              <a:t>, and you could put all the test cases for your program in this file. This method of structuring your tests is great for simple checks, but what if multiple tests fail – only the first one would be displayed.</a:t>
            </a:r>
          </a:p>
          <a:p>
            <a:endParaRPr lang="en-GB" dirty="0"/>
          </a:p>
          <a:p>
            <a:r>
              <a:rPr lang="en-GB" dirty="0"/>
              <a:t>The solution is to use a </a:t>
            </a:r>
            <a:r>
              <a:rPr lang="en-GB" b="1" dirty="0"/>
              <a:t>test runner</a:t>
            </a:r>
            <a:r>
              <a:rPr lang="en-GB" dirty="0"/>
              <a:t>, this is a special application for running tests, checking their output and provides additional debugging and analysis tools.</a:t>
            </a:r>
          </a:p>
          <a:p>
            <a:endParaRPr lang="en-GB" dirty="0"/>
          </a:p>
          <a:p>
            <a:r>
              <a:rPr lang="en-GB" dirty="0"/>
              <a:t>There are several test runner modules to choose from including </a:t>
            </a:r>
            <a:r>
              <a:rPr lang="en-GB" dirty="0" err="1"/>
              <a:t>unittest</a:t>
            </a:r>
            <a:r>
              <a:rPr lang="en-GB" dirty="0"/>
              <a:t>, </a:t>
            </a:r>
            <a:r>
              <a:rPr lang="en-GB" dirty="0" err="1"/>
              <a:t>pytest</a:t>
            </a:r>
            <a:r>
              <a:rPr lang="en-GB" dirty="0"/>
              <a:t> and nose2. In this session we will investigate using </a:t>
            </a:r>
            <a:r>
              <a:rPr lang="en-GB" dirty="0" err="1"/>
              <a:t>unittest</a:t>
            </a:r>
            <a:r>
              <a:rPr lang="en-GB" dirty="0"/>
              <a:t> and </a:t>
            </a:r>
            <a:r>
              <a:rPr lang="en-GB" dirty="0" err="1"/>
              <a:t>pytest</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917907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BD07-0353-36F1-EA29-87498CDB89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2F6A5-C7BB-DCD8-40B7-BC254B2D0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6B141-A00E-0CAB-ADE3-816D68C6FD1D}"/>
              </a:ext>
            </a:extLst>
          </p:cNvPr>
          <p:cNvSpPr>
            <a:spLocks noGrp="1"/>
          </p:cNvSpPr>
          <p:nvPr>
            <p:ph type="body" idx="1"/>
          </p:nvPr>
        </p:nvSpPr>
        <p:spPr/>
        <p:txBody>
          <a:bodyPr/>
          <a:lstStyle/>
          <a:p>
            <a:r>
              <a:rPr lang="en-GB" dirty="0"/>
              <a:t>The </a:t>
            </a:r>
            <a:r>
              <a:rPr lang="en-GB" sz="1200" b="1" kern="1200" dirty="0" err="1">
                <a:solidFill>
                  <a:schemeClr val="tx1"/>
                </a:solidFill>
                <a:latin typeface="+mn-lt"/>
                <a:ea typeface="+mn-ea"/>
                <a:cs typeface="+mn-cs"/>
              </a:rPr>
              <a:t>unittest</a:t>
            </a:r>
            <a:r>
              <a:rPr lang="en-GB" dirty="0"/>
              <a:t> module has been part of the Python Standard Library since version </a:t>
            </a:r>
            <a:r>
              <a:rPr lang="en-GB" b="1" dirty="0"/>
              <a:t>2.7</a:t>
            </a:r>
            <a:r>
              <a:rPr lang="en-GB" dirty="0"/>
              <a:t>. It provides a structured </a:t>
            </a:r>
            <a:r>
              <a:rPr lang="en-GB" b="1" dirty="0"/>
              <a:t>testing framework and test runner</a:t>
            </a:r>
            <a:r>
              <a:rPr lang="en-GB" dirty="0"/>
              <a:t>, widely used across both commercial and open-source projects.</a:t>
            </a:r>
          </a:p>
          <a:p>
            <a:endParaRPr lang="en-GB" dirty="0"/>
          </a:p>
          <a:p>
            <a:r>
              <a:rPr lang="en-GB" dirty="0"/>
              <a:t>Because tests are defined as </a:t>
            </a:r>
            <a:r>
              <a:rPr lang="en-GB" b="1" dirty="0"/>
              <a:t>methods within a class</a:t>
            </a:r>
            <a:r>
              <a:rPr lang="en-GB" dirty="0"/>
              <a:t>, a little knowledge of object-oriented programming (OOP) is helpful. Each test class must </a:t>
            </a:r>
            <a:r>
              <a:rPr lang="en-GB" b="1" dirty="0"/>
              <a:t>inherit from </a:t>
            </a:r>
            <a:r>
              <a:rPr lang="en-GB" sz="1200" b="1" kern="1200" dirty="0" err="1">
                <a:solidFill>
                  <a:schemeClr val="tx1"/>
                </a:solidFill>
                <a:latin typeface="+mn-lt"/>
                <a:ea typeface="+mn-ea"/>
                <a:cs typeface="+mn-cs"/>
              </a:rPr>
              <a:t>unittest.TestCase</a:t>
            </a:r>
            <a:r>
              <a:rPr lang="en-GB" dirty="0"/>
              <a:t>, which provides a rich set of </a:t>
            </a:r>
            <a:r>
              <a:rPr lang="en-GB" b="1" dirty="0"/>
              <a:t>assertion methods</a:t>
            </a:r>
            <a:r>
              <a:rPr lang="en-GB" dirty="0"/>
              <a:t> for writing and validating test cases.</a:t>
            </a:r>
          </a:p>
          <a:p>
            <a:endParaRPr lang="en-GB" dirty="0"/>
          </a:p>
          <a:p>
            <a:r>
              <a:rPr lang="en-GB" b="1" dirty="0"/>
              <a:t>Converting Existing Test Cases</a:t>
            </a:r>
          </a:p>
          <a:p>
            <a:r>
              <a:rPr lang="en-GB" dirty="0"/>
              <a:t>To convert simple tests into </a:t>
            </a:r>
            <a:r>
              <a:rPr lang="en-GB" sz="1200" kern="1200" dirty="0" err="1">
                <a:solidFill>
                  <a:schemeClr val="tx1"/>
                </a:solidFill>
                <a:latin typeface="+mn-lt"/>
                <a:ea typeface="+mn-ea"/>
                <a:cs typeface="+mn-cs"/>
              </a:rPr>
              <a:t>unittest</a:t>
            </a:r>
            <a:r>
              <a:rPr lang="en-GB" dirty="0"/>
              <a:t> style:</a:t>
            </a:r>
          </a:p>
          <a:p>
            <a:pPr marL="228600" indent="-228600">
              <a:buFont typeface="+mj-lt"/>
              <a:buAutoNum type="arabicPeriod"/>
            </a:pPr>
            <a:r>
              <a:rPr lang="en-GB" b="1" dirty="0"/>
              <a:t>Import</a:t>
            </a:r>
            <a:r>
              <a:rPr lang="en-GB" dirty="0"/>
              <a:t> the </a:t>
            </a:r>
            <a:r>
              <a:rPr lang="en-GB" sz="1200" kern="1200" dirty="0" err="1">
                <a:solidFill>
                  <a:schemeClr val="tx1"/>
                </a:solidFill>
                <a:latin typeface="+mn-lt"/>
                <a:ea typeface="+mn-ea"/>
                <a:cs typeface="+mn-cs"/>
              </a:rPr>
              <a:t>unittest</a:t>
            </a:r>
            <a:r>
              <a:rPr lang="en-GB" dirty="0"/>
              <a:t> module</a:t>
            </a:r>
          </a:p>
          <a:p>
            <a:pPr marL="228600" indent="-228600">
              <a:buFont typeface="+mj-lt"/>
              <a:buAutoNum type="arabicPeriod"/>
            </a:pPr>
            <a:r>
              <a:rPr lang="en-GB" b="1" dirty="0"/>
              <a:t>Create</a:t>
            </a:r>
            <a:r>
              <a:rPr lang="en-GB" dirty="0"/>
              <a:t> a new class, e.g. </a:t>
            </a:r>
            <a:r>
              <a:rPr lang="en-GB" sz="1200" kern="1200" dirty="0" err="1">
                <a:solidFill>
                  <a:schemeClr val="tx1"/>
                </a:solidFill>
                <a:latin typeface="+mn-lt"/>
                <a:ea typeface="+mn-ea"/>
                <a:cs typeface="+mn-cs"/>
              </a:rPr>
              <a:t>TestCalc</a:t>
            </a:r>
            <a:r>
              <a:rPr lang="en-GB" dirty="0"/>
              <a:t>, that inherits from </a:t>
            </a:r>
            <a:r>
              <a:rPr lang="en-GB" sz="1200" kern="1200" dirty="0" err="1">
                <a:solidFill>
                  <a:schemeClr val="tx1"/>
                </a:solidFill>
                <a:latin typeface="+mn-lt"/>
                <a:ea typeface="+mn-ea"/>
                <a:cs typeface="+mn-cs"/>
              </a:rPr>
              <a:t>unittest.TestCase</a:t>
            </a:r>
            <a:endParaRPr lang="en-GB" dirty="0"/>
          </a:p>
          <a:p>
            <a:pPr marL="228600" indent="-228600">
              <a:buFont typeface="+mj-lt"/>
              <a:buAutoNum type="arabicPeriod"/>
            </a:pPr>
            <a:r>
              <a:rPr lang="en-GB" b="1" dirty="0"/>
              <a:t>Replace</a:t>
            </a:r>
            <a:r>
              <a:rPr lang="en-GB" dirty="0"/>
              <a:t> built-in </a:t>
            </a:r>
            <a:r>
              <a:rPr lang="en-GB" sz="1200" kern="1200" dirty="0">
                <a:solidFill>
                  <a:schemeClr val="tx1"/>
                </a:solidFill>
                <a:latin typeface="+mn-lt"/>
                <a:ea typeface="+mn-ea"/>
                <a:cs typeface="+mn-cs"/>
              </a:rPr>
              <a:t>assert</a:t>
            </a:r>
            <a:r>
              <a:rPr lang="en-GB" dirty="0"/>
              <a:t> statements with </a:t>
            </a:r>
            <a:r>
              <a:rPr lang="en-GB" sz="1200" kern="1200" dirty="0" err="1">
                <a:solidFill>
                  <a:schemeClr val="tx1"/>
                </a:solidFill>
                <a:latin typeface="+mn-lt"/>
                <a:ea typeface="+mn-ea"/>
                <a:cs typeface="+mn-cs"/>
              </a:rPr>
              <a:t>unittest</a:t>
            </a:r>
            <a:r>
              <a:rPr lang="en-GB" dirty="0"/>
              <a:t> assertions</a:t>
            </a:r>
          </a:p>
          <a:p>
            <a:pPr marL="228600" indent="-228600">
              <a:buFont typeface="+mj-lt"/>
              <a:buAutoNum type="arabicPeriod"/>
            </a:pPr>
            <a:r>
              <a:rPr lang="en-GB" b="1" dirty="0"/>
              <a:t>Prefix</a:t>
            </a:r>
            <a:r>
              <a:rPr lang="en-GB" dirty="0"/>
              <a:t> each assertion with </a:t>
            </a:r>
            <a:r>
              <a:rPr lang="en-GB" sz="1200" kern="1200" dirty="0">
                <a:solidFill>
                  <a:schemeClr val="tx1"/>
                </a:solidFill>
                <a:latin typeface="+mn-lt"/>
                <a:ea typeface="+mn-ea"/>
                <a:cs typeface="+mn-cs"/>
              </a:rPr>
              <a:t>self</a:t>
            </a:r>
            <a:r>
              <a:rPr lang="en-GB" dirty="0"/>
              <a:t> (since they’re class methods)</a:t>
            </a:r>
          </a:p>
          <a:p>
            <a:pPr marL="228600" indent="-228600">
              <a:buFont typeface="+mj-lt"/>
              <a:buAutoNum type="arabicPeriod"/>
            </a:pPr>
            <a:r>
              <a:rPr lang="en-GB" b="1" dirty="0"/>
              <a:t>Run</a:t>
            </a:r>
            <a:r>
              <a:rPr lang="en-GB" dirty="0"/>
              <a:t> the test suite using </a:t>
            </a:r>
            <a:r>
              <a:rPr lang="en-GB" sz="1200" kern="1200" dirty="0" err="1">
                <a:solidFill>
                  <a:schemeClr val="tx1"/>
                </a:solidFill>
                <a:latin typeface="+mn-lt"/>
                <a:ea typeface="+mn-ea"/>
                <a:cs typeface="+mn-cs"/>
              </a:rPr>
              <a:t>unittest.main</a:t>
            </a:r>
            <a:r>
              <a:rPr lang="en-GB" sz="1200" kern="1200" dirty="0">
                <a:solidFill>
                  <a:schemeClr val="tx1"/>
                </a:solidFill>
                <a:latin typeface="+mn-lt"/>
                <a:ea typeface="+mn-ea"/>
                <a:cs typeface="+mn-cs"/>
              </a:rPr>
              <a:t>()</a:t>
            </a:r>
            <a:r>
              <a:rPr lang="en-GB" dirty="0"/>
              <a:t> instead of a manual </a:t>
            </a:r>
            <a:r>
              <a:rPr lang="en-GB" sz="1200" kern="1200" dirty="0">
                <a:solidFill>
                  <a:schemeClr val="tx1"/>
                </a:solidFill>
                <a:latin typeface="+mn-lt"/>
                <a:ea typeface="+mn-ea"/>
                <a:cs typeface="+mn-cs"/>
              </a:rPr>
              <a:t>main()</a:t>
            </a:r>
            <a:r>
              <a:rPr lang="en-GB" dirty="0"/>
              <a:t> call</a:t>
            </a:r>
          </a:p>
        </p:txBody>
      </p:sp>
      <p:sp>
        <p:nvSpPr>
          <p:cNvPr id="4" name="Slide Number Placeholder 3">
            <a:extLst>
              <a:ext uri="{FF2B5EF4-FFF2-40B4-BE49-F238E27FC236}">
                <a16:creationId xmlns:a16="http://schemas.microsoft.com/office/drawing/2014/main" id="{2F98893B-62B3-1661-C152-0B70AB7CD874}"/>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672678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3DA6-3469-9ED5-31A9-D9E8007E9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0093A7-0DC7-3306-72DA-91B61DEDC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5DAFE-D5AB-FA41-94C6-8F92704DA07F}"/>
              </a:ext>
            </a:extLst>
          </p:cNvPr>
          <p:cNvSpPr>
            <a:spLocks noGrp="1"/>
          </p:cNvSpPr>
          <p:nvPr>
            <p:ph type="body" idx="1"/>
          </p:nvPr>
        </p:nvSpPr>
        <p:spPr/>
        <p:txBody>
          <a:bodyPr/>
          <a:lstStyle/>
          <a:p>
            <a:r>
              <a:rPr lang="en-GB" dirty="0"/>
              <a:t>The </a:t>
            </a:r>
            <a:r>
              <a:rPr lang="en-GB" b="1" dirty="0" err="1"/>
              <a:t>unittest</a:t>
            </a:r>
            <a:r>
              <a:rPr lang="en-GB" dirty="0"/>
              <a:t> module provides a wide range of assertions and capabilities beyond the built-in assert() statement. These include checks for whether values are </a:t>
            </a:r>
            <a:r>
              <a:rPr lang="en-GB" b="1" dirty="0"/>
              <a:t>equal or not equal</a:t>
            </a:r>
            <a:r>
              <a:rPr lang="en-GB" dirty="0"/>
              <a:t>, whether variables </a:t>
            </a:r>
            <a:r>
              <a:rPr lang="en-GB" b="1" dirty="0"/>
              <a:t>exist or match a specific type</a:t>
            </a:r>
            <a:r>
              <a:rPr lang="en-GB" dirty="0"/>
              <a:t>, whether expressions are </a:t>
            </a:r>
            <a:r>
              <a:rPr lang="en-GB" b="1" dirty="0"/>
              <a:t>True or False</a:t>
            </a:r>
            <a:r>
              <a:rPr lang="en-GB" dirty="0"/>
              <a:t>, and whether </a:t>
            </a:r>
            <a:r>
              <a:rPr lang="en-GB" b="1" dirty="0"/>
              <a:t>exceptions are raised</a:t>
            </a:r>
            <a:r>
              <a:rPr lang="en-GB" dirty="0"/>
              <a:t> as expected.</a:t>
            </a:r>
          </a:p>
          <a:p>
            <a:endParaRPr lang="en-GB" dirty="0"/>
          </a:p>
          <a:p>
            <a:r>
              <a:rPr lang="en-GB" dirty="0"/>
              <a:t>At the REPL prompt, you can explore all available assertions by importing the module and using:</a:t>
            </a:r>
          </a:p>
          <a:p>
            <a:pPr lvl="1"/>
            <a:r>
              <a:rPr lang="en-GB" dirty="0"/>
              <a:t>import </a:t>
            </a:r>
            <a:r>
              <a:rPr lang="en-GB" dirty="0" err="1"/>
              <a:t>unittest</a:t>
            </a:r>
            <a:endParaRPr lang="en-GB" dirty="0"/>
          </a:p>
          <a:p>
            <a:pPr lvl="1"/>
            <a:r>
              <a:rPr lang="en-GB" dirty="0"/>
              <a:t>help(</a:t>
            </a:r>
            <a:r>
              <a:rPr lang="en-GB" dirty="0" err="1"/>
              <a:t>unittest</a:t>
            </a:r>
            <a:r>
              <a:rPr lang="en-GB" dirty="0"/>
              <a:t>)</a:t>
            </a:r>
          </a:p>
          <a:p>
            <a:r>
              <a:rPr lang="en-GB" dirty="0"/>
              <a:t>This will display the full list of assertion methods and their usage.</a:t>
            </a:r>
          </a:p>
          <a:p>
            <a:endParaRPr lang="en-GB" dirty="0"/>
          </a:p>
          <a:p>
            <a:r>
              <a:rPr lang="en-GB" dirty="0"/>
              <a:t>The example on this slide demonstrates how to test whether a </a:t>
            </a:r>
            <a:r>
              <a:rPr lang="en-GB" b="1" dirty="0" err="1"/>
              <a:t>ZeroDivisionError</a:t>
            </a:r>
            <a:r>
              <a:rPr lang="en-GB" dirty="0"/>
              <a:t> is raised in your code.</a:t>
            </a:r>
          </a:p>
          <a:p>
            <a:endParaRPr lang="en-GB" dirty="0"/>
          </a:p>
          <a:p>
            <a:r>
              <a:rPr lang="en-GB" dirty="0"/>
              <a:t>When writing assertions, aim for tests that are:</a:t>
            </a:r>
          </a:p>
          <a:p>
            <a:pPr marL="628650" lvl="1" indent="-171450">
              <a:buFont typeface="Arial" panose="020B0604020202020204" pitchFamily="34" charset="0"/>
              <a:buChar char="•"/>
            </a:pPr>
            <a:r>
              <a:rPr lang="en-GB" b="1" dirty="0"/>
              <a:t>Repeatable</a:t>
            </a:r>
            <a:r>
              <a:rPr lang="en-GB" dirty="0"/>
              <a:t> – consistent every time they’re run</a:t>
            </a:r>
          </a:p>
          <a:p>
            <a:pPr marL="628650" lvl="1" indent="-171450">
              <a:buFont typeface="Arial" panose="020B0604020202020204" pitchFamily="34" charset="0"/>
              <a:buChar char="•"/>
            </a:pPr>
            <a:r>
              <a:rPr lang="en-GB" b="1" dirty="0"/>
              <a:t>Deterministic</a:t>
            </a:r>
            <a:r>
              <a:rPr lang="en-GB" dirty="0"/>
              <a:t> – same input always produces the same result</a:t>
            </a:r>
          </a:p>
          <a:p>
            <a:pPr marL="628650" lvl="1" indent="-171450">
              <a:buFont typeface="Arial" panose="020B0604020202020204" pitchFamily="34" charset="0"/>
              <a:buChar char="•"/>
            </a:pPr>
            <a:r>
              <a:rPr lang="en-GB" b="1" dirty="0"/>
              <a:t>Data-driven</a:t>
            </a:r>
            <a:r>
              <a:rPr lang="en-GB" dirty="0"/>
              <a:t> – closely related to the input values being tested</a:t>
            </a:r>
          </a:p>
          <a:p>
            <a:endParaRPr lang="en-GB" dirty="0"/>
          </a:p>
        </p:txBody>
      </p:sp>
      <p:sp>
        <p:nvSpPr>
          <p:cNvPr id="4" name="Slide Number Placeholder 3">
            <a:extLst>
              <a:ext uri="{FF2B5EF4-FFF2-40B4-BE49-F238E27FC236}">
                <a16:creationId xmlns:a16="http://schemas.microsoft.com/office/drawing/2014/main" id="{3D264168-E146-6E91-2E63-85E6FDE6592F}"/>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375442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writing simple test scripts, locate them in the folder above the application folder as they will need to import the application. Give the script a name starting with ‘test’.</a:t>
            </a:r>
          </a:p>
          <a:p>
            <a:endParaRPr lang="en-GB" dirty="0"/>
          </a:p>
          <a:p>
            <a:r>
              <a:rPr lang="en-GB" dirty="0"/>
              <a:t>Once the script becomes too large than it is advisable to create a sub package called tests and split the test script into separate files; the convention is to give the file names starting with ‘test_’. The tests package folder should be in your main project folder.</a:t>
            </a:r>
          </a:p>
          <a:p>
            <a:endParaRPr lang="en-GB" dirty="0"/>
          </a:p>
          <a:p>
            <a:r>
              <a:rPr lang="en-GB" dirty="0"/>
              <a:t>Remember the __init__.py file indicates that the calculator and tests folders can be imported as a module from the parent directory.</a:t>
            </a:r>
          </a:p>
          <a:p>
            <a:endParaRPr lang="en-GB" dirty="0"/>
          </a:p>
          <a:p>
            <a:r>
              <a:rPr lang="en-GB" dirty="0"/>
              <a:t>The test scripts can be executed from the command line in several ways by importing the </a:t>
            </a:r>
            <a:r>
              <a:rPr lang="en-GB" b="1" dirty="0" err="1"/>
              <a:t>unittest</a:t>
            </a:r>
            <a:r>
              <a:rPr lang="en-GB" dirty="0"/>
              <a:t> module and then the test module or test function as an argument. Alternatively, if you have named your folder and scripts with the prefix ‘test’, then you can tell the </a:t>
            </a:r>
            <a:r>
              <a:rPr lang="en-GB" dirty="0" err="1"/>
              <a:t>unittest</a:t>
            </a:r>
            <a:r>
              <a:rPr lang="en-GB" dirty="0"/>
              <a:t> module to ‘</a:t>
            </a:r>
            <a:r>
              <a:rPr lang="en-GB" b="1" dirty="0"/>
              <a:t>discover</a:t>
            </a:r>
            <a:r>
              <a:rPr lang="en-GB" dirty="0"/>
              <a:t>’ and execute all test folders and scripts.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620497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D93A0-D10C-73C9-1C59-88539CF90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E72-854D-8AB2-0167-4EC2918E3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89AEA-B738-F117-125A-7E9C9079A597}"/>
              </a:ext>
            </a:extLst>
          </p:cNvPr>
          <p:cNvSpPr>
            <a:spLocks noGrp="1"/>
          </p:cNvSpPr>
          <p:nvPr>
            <p:ph type="body" idx="1"/>
          </p:nvPr>
        </p:nvSpPr>
        <p:spPr/>
        <p:txBody>
          <a:bodyPr/>
          <a:lstStyle/>
          <a:p>
            <a:r>
              <a:rPr lang="en-GB" dirty="0"/>
              <a:t>To execute your test script, you can either </a:t>
            </a:r>
            <a:r>
              <a:rPr lang="en-GB" b="1" dirty="0"/>
              <a:t>right-click</a:t>
            </a:r>
            <a:r>
              <a:rPr lang="en-GB" dirty="0"/>
              <a:t> the file and choose </a:t>
            </a:r>
            <a:r>
              <a:rPr lang="en-GB" b="1" dirty="0"/>
              <a:t>“Run Python Tests”</a:t>
            </a:r>
            <a:r>
              <a:rPr lang="en-GB" dirty="0"/>
              <a:t>, or use the </a:t>
            </a:r>
            <a:r>
              <a:rPr lang="en-GB" b="1" dirty="0"/>
              <a:t>Run → Run Python Tests</a:t>
            </a:r>
            <a:r>
              <a:rPr lang="en-GB" dirty="0"/>
              <a:t> menu option in your IDE.</a:t>
            </a:r>
          </a:p>
          <a:p>
            <a:r>
              <a:rPr lang="en-GB" dirty="0"/>
              <a:t>This triggers </a:t>
            </a:r>
            <a:r>
              <a:rPr lang="en-GB" sz="1200" b="1" kern="1200" dirty="0" err="1">
                <a:solidFill>
                  <a:schemeClr val="tx1"/>
                </a:solidFill>
                <a:latin typeface="+mn-lt"/>
                <a:ea typeface="+mn-ea"/>
                <a:cs typeface="+mn-cs"/>
              </a:rPr>
              <a:t>unittest.main</a:t>
            </a:r>
            <a:r>
              <a:rPr lang="en-GB" sz="1200" b="1" kern="1200" dirty="0">
                <a:solidFill>
                  <a:schemeClr val="tx1"/>
                </a:solidFill>
                <a:latin typeface="+mn-lt"/>
                <a:ea typeface="+mn-ea"/>
                <a:cs typeface="+mn-cs"/>
              </a:rPr>
              <a:t>()</a:t>
            </a:r>
            <a:r>
              <a:rPr lang="en-GB" dirty="0"/>
              <a:t>, the built-in Test Runner application, which discovers and runs all test cases within your script.</a:t>
            </a:r>
          </a:p>
          <a:p>
            <a:br>
              <a:rPr lang="en-GB" dirty="0"/>
            </a:br>
            <a:r>
              <a:rPr lang="en-GB" dirty="0"/>
              <a:t>It interprets your test methods, executes them in sequence, and reports the results in the console, typically showing which tests </a:t>
            </a:r>
            <a:r>
              <a:rPr lang="en-GB" b="1" dirty="0"/>
              <a:t>passed</a:t>
            </a:r>
            <a:r>
              <a:rPr lang="en-GB" dirty="0"/>
              <a:t>, </a:t>
            </a:r>
            <a:r>
              <a:rPr lang="en-GB" b="1" dirty="0"/>
              <a:t>failed</a:t>
            </a:r>
            <a:r>
              <a:rPr lang="en-GB" dirty="0"/>
              <a:t>, or were </a:t>
            </a:r>
            <a:r>
              <a:rPr lang="en-GB" b="1" dirty="0"/>
              <a:t>skipped</a:t>
            </a:r>
            <a:r>
              <a:rPr lang="en-GB" dirty="0"/>
              <a:t>, along with summary statistics.</a:t>
            </a:r>
          </a:p>
          <a:p>
            <a:endParaRPr lang="en-GB" dirty="0"/>
          </a:p>
          <a:p>
            <a:r>
              <a:rPr lang="en-GB" dirty="0"/>
              <a:t>Each </a:t>
            </a:r>
            <a:r>
              <a:rPr lang="en-GB" b="1" dirty="0"/>
              <a:t>test method</a:t>
            </a:r>
            <a:r>
              <a:rPr lang="en-GB" dirty="0"/>
              <a:t> defined within a </a:t>
            </a:r>
            <a:r>
              <a:rPr lang="en-GB" sz="1200" kern="1200" dirty="0" err="1">
                <a:solidFill>
                  <a:schemeClr val="tx1"/>
                </a:solidFill>
                <a:latin typeface="+mn-lt"/>
                <a:ea typeface="+mn-ea"/>
                <a:cs typeface="+mn-cs"/>
              </a:rPr>
              <a:t>unittest.TestCase</a:t>
            </a:r>
            <a:r>
              <a:rPr lang="en-GB" dirty="0"/>
              <a:t> class is created and executed as a </a:t>
            </a:r>
            <a:r>
              <a:rPr lang="en-GB" b="1" dirty="0"/>
              <a:t>separate test object</a:t>
            </a:r>
            <a:r>
              <a:rPr lang="en-GB" dirty="0"/>
              <a:t>.</a:t>
            </a:r>
            <a:br>
              <a:rPr lang="en-GB" dirty="0"/>
            </a:br>
            <a:endParaRPr lang="en-GB" dirty="0"/>
          </a:p>
          <a:p>
            <a:r>
              <a:rPr lang="en-GB" dirty="0"/>
              <a:t>This means that before each test runs, the framework constructs a </a:t>
            </a:r>
            <a:r>
              <a:rPr lang="en-GB" b="1" dirty="0"/>
              <a:t>new instance</a:t>
            </a:r>
            <a:r>
              <a:rPr lang="en-GB" dirty="0"/>
              <a:t> of the test class, ensuring that tests are </a:t>
            </a:r>
            <a:r>
              <a:rPr lang="en-GB" b="1" dirty="0"/>
              <a:t>independent</a:t>
            </a:r>
            <a:r>
              <a:rPr lang="en-GB" dirty="0"/>
              <a:t> of one another.</a:t>
            </a:r>
            <a:br>
              <a:rPr lang="en-GB" dirty="0"/>
            </a:br>
            <a:endParaRPr lang="en-GB" dirty="0"/>
          </a:p>
          <a:p>
            <a:r>
              <a:rPr lang="en-GB" dirty="0"/>
              <a:t>Any variables, states, or resources set up during one test are not shared with others, making each test </a:t>
            </a:r>
            <a:r>
              <a:rPr lang="en-GB" b="1" dirty="0"/>
              <a:t>self-contained</a:t>
            </a:r>
            <a:r>
              <a:rPr lang="en-GB" dirty="0"/>
              <a:t> and </a:t>
            </a:r>
            <a:r>
              <a:rPr lang="en-GB" b="1" dirty="0"/>
              <a:t>isolated</a:t>
            </a:r>
            <a:r>
              <a:rPr lang="en-GB" dirty="0"/>
              <a:t> - a key principle of reliable automated testing.</a:t>
            </a:r>
          </a:p>
          <a:p>
            <a:endParaRPr lang="en-GB" dirty="0"/>
          </a:p>
        </p:txBody>
      </p:sp>
      <p:sp>
        <p:nvSpPr>
          <p:cNvPr id="4" name="Slide Number Placeholder 3">
            <a:extLst>
              <a:ext uri="{FF2B5EF4-FFF2-40B4-BE49-F238E27FC236}">
                <a16:creationId xmlns:a16="http://schemas.microsoft.com/office/drawing/2014/main" id="{269ABA21-5356-649D-E574-F143AC626FB5}"/>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118340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testing is the process of evaluating and verifying that a software application does what it is supposed to do and matches requirements. </a:t>
            </a:r>
          </a:p>
          <a:p>
            <a:endParaRPr lang="en-GB" dirty="0"/>
          </a:p>
          <a:p>
            <a:r>
              <a:rPr lang="en-GB" dirty="0"/>
              <a:t>It is simply to confirm that it is defect free and there is no missing functionality.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89405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benefits of software testing, but the prime goal is to provide the best features and experience with no bugs or side effects. This is turn builds your reputation and enhances customer satisfaction. And leads to repeat business.</a:t>
            </a:r>
          </a:p>
          <a:p>
            <a:endParaRPr lang="en-GB" dirty="0"/>
          </a:p>
          <a:p>
            <a:r>
              <a:rPr lang="en-GB" dirty="0"/>
              <a:t>It can also lead to cost savings with early defect detection, economical fixes, fewer design changes and lower maintenance costs. Comprehensive testing can also lead to better quality code with lower failure.</a:t>
            </a:r>
          </a:p>
          <a:p>
            <a:endParaRPr lang="en-GB" dirty="0"/>
          </a:p>
          <a:p>
            <a:r>
              <a:rPr lang="en-GB" dirty="0"/>
              <a:t>In this digital web enabled world, safety and security is so important. Think about buying goods online, sharing personal details, or critical infrastructure and services. Testing can improve security against hackers, malicious attacks and thefts. It can even save lives by ensuring the software in the aviation world works correctly.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63473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25410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practice our testing capabilities, we will create a simple calculator application </a:t>
            </a:r>
            <a:r>
              <a:rPr lang="en-GB" b="1" dirty="0"/>
              <a:t>demo_calc.py</a:t>
            </a:r>
            <a:r>
              <a:rPr lang="en-GB" dirty="0"/>
              <a:t> with add, multiply, and divide operations. </a:t>
            </a:r>
          </a:p>
          <a:p>
            <a:endParaRPr lang="en-GB" dirty="0"/>
          </a:p>
          <a:p>
            <a:r>
              <a:rPr lang="en-GB" dirty="0"/>
              <a:t>Test the program by creating a main() function that calls all the functions with two simple parameters 4 and 3. Execute the program and confirm that all is well.</a:t>
            </a:r>
          </a:p>
          <a:p>
            <a:endParaRPr lang="en-GB" dirty="0"/>
          </a:p>
          <a:p>
            <a:pPr>
              <a:defRPr/>
            </a:pPr>
            <a:r>
              <a:rPr lang="en-GB" dirty="0">
                <a:latin typeface="Montserrat"/>
              </a:rPr>
              <a:t>You may have done some of these steps in an earlier chapter.</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5016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the app manually by executing the script in your command prompt or importing the script at the REPL prompt and calling the functions manually. You may have to import the </a:t>
            </a:r>
            <a:r>
              <a:rPr lang="en-GB" b="1" dirty="0"/>
              <a:t>sys</a:t>
            </a:r>
            <a:r>
              <a:rPr lang="en-GB" dirty="0"/>
              <a:t> module and append the location of the script to the </a:t>
            </a:r>
            <a:r>
              <a:rPr lang="en-GB" dirty="0" err="1"/>
              <a:t>sys.path</a:t>
            </a:r>
            <a:r>
              <a:rPr lang="en-GB" dirty="0"/>
              <a:t> list.</a:t>
            </a:r>
          </a:p>
          <a:p>
            <a:endParaRPr lang="en-GB" dirty="0"/>
          </a:p>
          <a:p>
            <a:r>
              <a:rPr lang="en-GB" dirty="0"/>
              <a:t>You might want to manually test the add and multiply functions with multiple numeric parameters.</a:t>
            </a:r>
          </a:p>
          <a:p>
            <a:endParaRPr lang="en-GB" dirty="0"/>
          </a:p>
          <a:p>
            <a:r>
              <a:rPr lang="en-GB" dirty="0"/>
              <a:t>You did remember to put comments in your script or is there a better way to document your script?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1080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interested in writing your documentation at the same time as the code and want to incorporate test cases at the same time, then Python’s </a:t>
            </a:r>
            <a:r>
              <a:rPr lang="en-GB" b="1" dirty="0" err="1"/>
              <a:t>doctest</a:t>
            </a:r>
            <a:r>
              <a:rPr lang="en-GB" dirty="0"/>
              <a:t> module should be considered.</a:t>
            </a:r>
          </a:p>
          <a:p>
            <a:endParaRPr lang="en-GB" dirty="0"/>
          </a:p>
          <a:p>
            <a:r>
              <a:rPr lang="en-GB" dirty="0"/>
              <a:t>It provides a simple testing framework that allows you to document your script with test examples and automate the testing of these examples – and helps keeps your code and documentation synchronised.</a:t>
            </a:r>
          </a:p>
          <a:p>
            <a:endParaRPr lang="en-GB" dirty="0"/>
          </a:p>
          <a:p>
            <a:r>
              <a:rPr lang="en-GB" dirty="0"/>
              <a:t>Some coders would say that documentation is just as important as code, and some may even argue it is more important. But all would agree that anything that helps testing is a good thing!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29736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Comments are useful for describing code and in Python we use a # symbol for single line comments. Unfortunately, these comments are ignored by the interpreter, unavailable at runtime and can often become out of date!</a:t>
            </a:r>
          </a:p>
          <a:p>
            <a:endParaRPr lang="en-GB" dirty="0"/>
          </a:p>
          <a:p>
            <a:r>
              <a:rPr lang="en-GB" dirty="0"/>
              <a:t>Step forward, </a:t>
            </a:r>
            <a:r>
              <a:rPr lang="en-GB" b="1" dirty="0"/>
              <a:t>docstrings</a:t>
            </a:r>
            <a:r>
              <a:rPr lang="en-GB" dirty="0"/>
              <a:t> – these triple quoted (single or double) strings allow multi-line comments that remain within your code at runtime. They are displayed with the built-in help() function and modules such as </a:t>
            </a:r>
            <a:r>
              <a:rPr lang="en-GB" dirty="0" err="1"/>
              <a:t>MkDocs</a:t>
            </a:r>
            <a:r>
              <a:rPr lang="en-GB" dirty="0"/>
              <a:t> and Sphinx can be used to generate project documentation.</a:t>
            </a:r>
          </a:p>
          <a:p>
            <a:endParaRPr lang="en-GB" dirty="0"/>
          </a:p>
          <a:p>
            <a:r>
              <a:rPr lang="en-GB" dirty="0"/>
              <a:t>The special attribute __doc__ for packages, modules, classes and functions.</a:t>
            </a:r>
          </a:p>
          <a:p>
            <a:endParaRPr lang="en-GB" dirty="0"/>
          </a:p>
          <a:p>
            <a:r>
              <a:rPr lang="en-GB" dirty="0"/>
              <a:t>Docstrings can be added to packages, modules, classes, methods and functions and are described in the PEP 257 document.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1689095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11227229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69.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69.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69.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69.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1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image" Target="../media/image69.png"/><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6.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69.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7.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image" Target="../media/image69.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8.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7.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95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xml"/><Relationship Id="rId1" Type="http://schemas.openxmlformats.org/officeDocument/2006/relationships/slideLayout" Target="../slideLayouts/slideLayout83.xml"/><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83.xml"/><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5.xml"/><Relationship Id="rId1" Type="http://schemas.openxmlformats.org/officeDocument/2006/relationships/slideLayout" Target="../slideLayouts/slideLayout81.xml"/><Relationship Id="rId4" Type="http://schemas.openxmlformats.org/officeDocument/2006/relationships/image" Target="../media/image13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85.xml"/><Relationship Id="rId4" Type="http://schemas.openxmlformats.org/officeDocument/2006/relationships/hyperlink" Target="https://www.appsierra.com/blog/software-failures-due-to-lack-of-testing?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120.emf"/></Relationships>
</file>

<file path=ppt/slides/_rels/slide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13 – Testing</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952071216"/>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13: Testing</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endParaRPr lang="en-GB" sz="1800" baseline="0" dirty="0">
                        <a:solidFill>
                          <a:schemeClr val="bg1">
                            <a:lumMod val="50000"/>
                          </a:schemeClr>
                        </a:solidFill>
                      </a:endParaRP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BB14DC-CEF4-F541-546C-F70ECB118D50}"/>
              </a:ext>
            </a:extLst>
          </p:cNvPr>
          <p:cNvSpPr>
            <a:spLocks noGrp="1"/>
          </p:cNvSpPr>
          <p:nvPr>
            <p:ph type="ctrTitle"/>
          </p:nvPr>
        </p:nvSpPr>
        <p:spPr/>
        <p:txBody>
          <a:bodyPr/>
          <a:lstStyle/>
          <a:p>
            <a:r>
              <a:rPr lang="en-GB" dirty="0"/>
              <a:t>Docstrings – Format and Location</a:t>
            </a:r>
          </a:p>
        </p:txBody>
      </p:sp>
      <p:sp>
        <p:nvSpPr>
          <p:cNvPr id="5" name="Text Placeholder 4">
            <a:extLst>
              <a:ext uri="{FF2B5EF4-FFF2-40B4-BE49-F238E27FC236}">
                <a16:creationId xmlns:a16="http://schemas.microsoft.com/office/drawing/2014/main" id="{471DFF4D-6E21-8A17-3A75-6F50DDA2A30B}"/>
              </a:ext>
            </a:extLst>
          </p:cNvPr>
          <p:cNvSpPr>
            <a:spLocks noGrp="1"/>
          </p:cNvSpPr>
          <p:nvPr>
            <p:ph type="body" sz="quarter" idx="14"/>
          </p:nvPr>
        </p:nvSpPr>
        <p:spPr>
          <a:xfrm>
            <a:off x="443920" y="1359180"/>
            <a:ext cx="7618039" cy="4435334"/>
          </a:xfrm>
        </p:spPr>
        <p:txBody>
          <a:bodyPr/>
          <a:lstStyle/>
          <a:p>
            <a:r>
              <a:rPr lang="en-GB" b="1" dirty="0"/>
              <a:t>Docstrings are triple quoted strings that document your code, as you code:</a:t>
            </a:r>
          </a:p>
          <a:p>
            <a:pPr marL="285750" indent="-285750">
              <a:buFont typeface="Arial" panose="020B0604020202020204" pitchFamily="34" charset="0"/>
              <a:buChar char="•"/>
            </a:pPr>
            <a:r>
              <a:rPr lang="en-GB" b="1" dirty="0">
                <a:solidFill>
                  <a:schemeClr val="accent1"/>
                </a:solidFill>
              </a:rPr>
              <a:t>Module docstrings placed before any code</a:t>
            </a:r>
          </a:p>
          <a:p>
            <a:pPr marL="285750" indent="-285750">
              <a:buFont typeface="Arial" panose="020B0604020202020204" pitchFamily="34" charset="0"/>
              <a:buChar char="•"/>
            </a:pPr>
            <a:r>
              <a:rPr lang="en-GB" b="1" dirty="0">
                <a:solidFill>
                  <a:schemeClr val="accent2"/>
                </a:solidFill>
              </a:rPr>
              <a:t>Function/class docstrings at start of block before any code</a:t>
            </a:r>
          </a:p>
          <a:p>
            <a:pPr marL="285750" indent="-285750">
              <a:buFont typeface="Arial" panose="020B0604020202020204" pitchFamily="34" charset="0"/>
              <a:buChar char="•"/>
            </a:pPr>
            <a:r>
              <a:rPr lang="en-GB" dirty="0"/>
              <a:t>Can be simple single line or multi-line</a:t>
            </a:r>
          </a:p>
          <a:p>
            <a:endParaRPr lang="en-GB" dirty="0"/>
          </a:p>
          <a:p>
            <a:endParaRPr lang="en-GB" dirty="0"/>
          </a:p>
          <a:p>
            <a:endParaRPr lang="en-GB" dirty="0"/>
          </a:p>
          <a:p>
            <a:endParaRPr lang="en-GB" dirty="0"/>
          </a:p>
          <a:p>
            <a:endParaRPr lang="en-GB" dirty="0"/>
          </a:p>
        </p:txBody>
      </p:sp>
      <p:sp>
        <p:nvSpPr>
          <p:cNvPr id="9" name="TextBox 5">
            <a:extLst>
              <a:ext uri="{FF2B5EF4-FFF2-40B4-BE49-F238E27FC236}">
                <a16:creationId xmlns:a16="http://schemas.microsoft.com/office/drawing/2014/main" id="{CA0F85BC-8C91-4935-0B42-503966D3C8E6}"/>
              </a:ext>
            </a:extLst>
          </p:cNvPr>
          <p:cNvSpPr txBox="1"/>
          <p:nvPr/>
        </p:nvSpPr>
        <p:spPr>
          <a:xfrm>
            <a:off x="10858323" y="2773675"/>
            <a:ext cx="1211757" cy="255445"/>
          </a:xfrm>
          <a:prstGeom prst="rect">
            <a:avLst/>
          </a:prstGeom>
        </p:spPr>
        <p:txBody>
          <a:bodyPr vert="horz" wrap="none" lIns="0"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200" dirty="0"/>
              <a:t>demo_calc2.py</a:t>
            </a:r>
          </a:p>
        </p:txBody>
      </p:sp>
      <p:sp>
        <p:nvSpPr>
          <p:cNvPr id="10" name="Text Box 6">
            <a:extLst>
              <a:ext uri="{FF2B5EF4-FFF2-40B4-BE49-F238E27FC236}">
                <a16:creationId xmlns:a16="http://schemas.microsoft.com/office/drawing/2014/main" id="{356AEC32-3499-F7C2-A7EA-66616E739E13}"/>
              </a:ext>
            </a:extLst>
          </p:cNvPr>
          <p:cNvSpPr txBox="1">
            <a:spLocks noChangeArrowheads="1"/>
          </p:cNvSpPr>
          <p:nvPr/>
        </p:nvSpPr>
        <p:spPr bwMode="auto">
          <a:xfrm>
            <a:off x="443921" y="3029121"/>
            <a:ext cx="5484439"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Calculator program with add, multiply, and </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divide functions.</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sum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1" name="Text Box 6">
            <a:extLst>
              <a:ext uri="{FF2B5EF4-FFF2-40B4-BE49-F238E27FC236}">
                <a16:creationId xmlns:a16="http://schemas.microsoft.com/office/drawing/2014/main" id="{B52FA33C-758E-971F-F477-1121CA51BF37}"/>
              </a:ext>
            </a:extLst>
          </p:cNvPr>
          <p:cNvSpPr txBox="1">
            <a:spLocks noChangeArrowheads="1"/>
          </p:cNvSpPr>
          <p:nvPr/>
        </p:nvSpPr>
        <p:spPr bwMode="auto">
          <a:xfrm>
            <a:off x="6096000" y="3029121"/>
            <a:ext cx="5806440"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product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x divided by z, as a float to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br>
              <a:rPr lang="en-GB" sz="1600" b="1" dirty="0">
                <a:solidFill>
                  <a:schemeClr val="accent2"/>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65703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B1A7-0F9C-BB40-5A56-8E09114C6CA1}"/>
              </a:ext>
            </a:extLst>
          </p:cNvPr>
          <p:cNvSpPr>
            <a:spLocks noGrp="1"/>
          </p:cNvSpPr>
          <p:nvPr>
            <p:ph type="ctrTitle"/>
          </p:nvPr>
        </p:nvSpPr>
        <p:spPr/>
        <p:txBody>
          <a:bodyPr/>
          <a:lstStyle/>
          <a:p>
            <a:r>
              <a:rPr lang="en-GB" dirty="0"/>
              <a:t>Docstrings – for User Documentation</a:t>
            </a:r>
          </a:p>
        </p:txBody>
      </p:sp>
      <p:sp>
        <p:nvSpPr>
          <p:cNvPr id="3" name="Text Placeholder 2">
            <a:extLst>
              <a:ext uri="{FF2B5EF4-FFF2-40B4-BE49-F238E27FC236}">
                <a16:creationId xmlns:a16="http://schemas.microsoft.com/office/drawing/2014/main" id="{874C9259-F14F-F566-82C8-D24D763E5471}"/>
              </a:ext>
            </a:extLst>
          </p:cNvPr>
          <p:cNvSpPr>
            <a:spLocks noGrp="1"/>
          </p:cNvSpPr>
          <p:nvPr>
            <p:ph type="body" sz="quarter" idx="14"/>
          </p:nvPr>
        </p:nvSpPr>
        <p:spPr/>
        <p:txBody>
          <a:bodyPr/>
          <a:lstStyle/>
          <a:p>
            <a:r>
              <a:rPr lang="en-GB" b="1" dirty="0"/>
              <a:t>Use help() to see the docstrings:</a:t>
            </a:r>
          </a:p>
          <a:p>
            <a:endParaRPr lang="en-GB" dirty="0"/>
          </a:p>
          <a:p>
            <a:endParaRPr lang="en-GB" dirty="0"/>
          </a:p>
          <a:p>
            <a:r>
              <a:rPr lang="en-GB" b="1" dirty="0"/>
              <a:t>Or the special attribute __doc__:</a:t>
            </a:r>
          </a:p>
          <a:p>
            <a:endParaRPr lang="en-GB" dirty="0"/>
          </a:p>
          <a:p>
            <a:endParaRPr lang="en-GB" dirty="0"/>
          </a:p>
          <a:p>
            <a:r>
              <a:rPr lang="en-GB" b="1" dirty="0"/>
              <a:t>Use </a:t>
            </a:r>
            <a:r>
              <a:rPr lang="en-GB" b="1" dirty="0" err="1"/>
              <a:t>pydoc</a:t>
            </a:r>
            <a:r>
              <a:rPr lang="en-GB" b="1" dirty="0"/>
              <a:t> module to display in text or HTML:</a:t>
            </a:r>
          </a:p>
          <a:p>
            <a:endParaRPr lang="en-GB" dirty="0"/>
          </a:p>
          <a:p>
            <a:endParaRPr lang="en-GB" dirty="0"/>
          </a:p>
        </p:txBody>
      </p:sp>
      <p:sp>
        <p:nvSpPr>
          <p:cNvPr id="5" name="Slide Number Placeholder 4">
            <a:extLst>
              <a:ext uri="{FF2B5EF4-FFF2-40B4-BE49-F238E27FC236}">
                <a16:creationId xmlns:a16="http://schemas.microsoft.com/office/drawing/2014/main" id="{0BBB9A50-22E4-1E85-A33E-A01BC3EAFD18}"/>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6" name="Picture 5">
            <a:extLst>
              <a:ext uri="{FF2B5EF4-FFF2-40B4-BE49-F238E27FC236}">
                <a16:creationId xmlns:a16="http://schemas.microsoft.com/office/drawing/2014/main" id="{767BEBE7-C72D-C322-E462-9AAFABC64F2E}"/>
              </a:ext>
            </a:extLst>
          </p:cNvPr>
          <p:cNvPicPr>
            <a:picLocks noChangeAspect="1"/>
          </p:cNvPicPr>
          <p:nvPr/>
        </p:nvPicPr>
        <p:blipFill>
          <a:blip r:embed="rId3"/>
          <a:stretch>
            <a:fillRect/>
          </a:stretch>
        </p:blipFill>
        <p:spPr>
          <a:xfrm>
            <a:off x="6567907" y="1036782"/>
            <a:ext cx="5180172" cy="5821218"/>
          </a:xfrm>
          <a:prstGeom prst="rect">
            <a:avLst/>
          </a:prstGeom>
          <a:ln>
            <a:noFill/>
          </a:ln>
          <a:effectLst>
            <a:outerShdw blurRad="190500" algn="tl" rotWithShape="0">
              <a:srgbClr val="000000">
                <a:alpha val="70000"/>
              </a:srgbClr>
            </a:outerShdw>
          </a:effectLst>
        </p:spPr>
      </p:pic>
      <p:sp>
        <p:nvSpPr>
          <p:cNvPr id="8" name="Text Box 6">
            <a:extLst>
              <a:ext uri="{FF2B5EF4-FFF2-40B4-BE49-F238E27FC236}">
                <a16:creationId xmlns:a16="http://schemas.microsoft.com/office/drawing/2014/main" id="{3F9B1084-EE0F-4191-42F8-E86E9E11DF5A}"/>
              </a:ext>
            </a:extLst>
          </p:cNvPr>
          <p:cNvSpPr txBox="1">
            <a:spLocks noChangeArrowheads="1"/>
          </p:cNvSpPr>
          <p:nvPr/>
        </p:nvSpPr>
        <p:spPr bwMode="auto">
          <a:xfrm>
            <a:off x="763381" y="2167511"/>
            <a:ext cx="2985602"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(demo_calc2.add)</a:t>
            </a:r>
          </a:p>
        </p:txBody>
      </p:sp>
      <p:sp>
        <p:nvSpPr>
          <p:cNvPr id="9" name="Text Box 6">
            <a:extLst>
              <a:ext uri="{FF2B5EF4-FFF2-40B4-BE49-F238E27FC236}">
                <a16:creationId xmlns:a16="http://schemas.microsoft.com/office/drawing/2014/main" id="{D6C9CBAE-9180-6D26-74E4-551EA203122D}"/>
              </a:ext>
            </a:extLst>
          </p:cNvPr>
          <p:cNvSpPr txBox="1">
            <a:spLocks noChangeArrowheads="1"/>
          </p:cNvSpPr>
          <p:nvPr/>
        </p:nvSpPr>
        <p:spPr bwMode="auto">
          <a:xfrm>
            <a:off x="763381" y="3362616"/>
            <a:ext cx="392436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print(demo_calc2.add.</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p:txBody>
      </p:sp>
      <p:sp>
        <p:nvSpPr>
          <p:cNvPr id="10" name="Text Box 6">
            <a:extLst>
              <a:ext uri="{FF2B5EF4-FFF2-40B4-BE49-F238E27FC236}">
                <a16:creationId xmlns:a16="http://schemas.microsoft.com/office/drawing/2014/main" id="{83D09BEF-6AB6-7E7C-78FC-FEB5BA48D0C5}"/>
              </a:ext>
            </a:extLst>
          </p:cNvPr>
          <p:cNvSpPr txBox="1">
            <a:spLocks noChangeArrowheads="1"/>
          </p:cNvSpPr>
          <p:nvPr/>
        </p:nvSpPr>
        <p:spPr bwMode="auto">
          <a:xfrm>
            <a:off x="763381" y="4578564"/>
            <a:ext cx="464199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demo_calc2.py </a:t>
            </a:r>
          </a:p>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-w demo_calc2.py</a:t>
            </a:r>
          </a:p>
        </p:txBody>
      </p:sp>
    </p:spTree>
    <p:extLst>
      <p:ext uri="{BB962C8B-B14F-4D97-AF65-F5344CB8AC3E}">
        <p14:creationId xmlns:p14="http://schemas.microsoft.com/office/powerpoint/2010/main" val="241431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459BE-8B85-F92B-26A4-B2EA50681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4774-FE81-F36B-252A-C5A734362FB6}"/>
              </a:ext>
            </a:extLst>
          </p:cNvPr>
          <p:cNvSpPr>
            <a:spLocks noGrp="1"/>
          </p:cNvSpPr>
          <p:nvPr>
            <p:ph type="ctrTitle"/>
          </p:nvPr>
        </p:nvSpPr>
        <p:spPr/>
        <p:txBody>
          <a:bodyPr/>
          <a:lstStyle/>
          <a:p>
            <a:r>
              <a:rPr lang="en-GB" dirty="0"/>
              <a:t>Docstrings – for Usage Examples</a:t>
            </a:r>
          </a:p>
        </p:txBody>
      </p:sp>
      <p:sp>
        <p:nvSpPr>
          <p:cNvPr id="3" name="Text Placeholder 2">
            <a:extLst>
              <a:ext uri="{FF2B5EF4-FFF2-40B4-BE49-F238E27FC236}">
                <a16:creationId xmlns:a16="http://schemas.microsoft.com/office/drawing/2014/main" id="{718FF85F-3FB3-E116-0D1F-5960E90468DF}"/>
              </a:ext>
            </a:extLst>
          </p:cNvPr>
          <p:cNvSpPr>
            <a:spLocks noGrp="1"/>
          </p:cNvSpPr>
          <p:nvPr>
            <p:ph type="body" sz="quarter" idx="14"/>
          </p:nvPr>
        </p:nvSpPr>
        <p:spPr>
          <a:xfrm>
            <a:off x="443920" y="1733108"/>
            <a:ext cx="5316799" cy="4061405"/>
          </a:xfrm>
        </p:spPr>
        <p:txBody>
          <a:bodyPr/>
          <a:lstStyle/>
          <a:p>
            <a:r>
              <a:rPr lang="en-GB" b="1" dirty="0"/>
              <a:t>Docstrings can also have embedded USAGE examples:</a:t>
            </a:r>
          </a:p>
          <a:p>
            <a:pPr marL="285750" indent="-285750">
              <a:buFont typeface="Arial" panose="020B0604020202020204" pitchFamily="34" charset="0"/>
              <a:buChar char="•"/>
            </a:pPr>
            <a:r>
              <a:rPr lang="en-GB" dirty="0"/>
              <a:t>Same format as testing at REPL prompt</a:t>
            </a:r>
          </a:p>
          <a:p>
            <a:pPr marL="285750" indent="-285750">
              <a:buFont typeface="Arial" panose="020B0604020202020204" pitchFamily="34" charset="0"/>
              <a:buChar char="•"/>
            </a:pPr>
            <a:r>
              <a:rPr lang="en-GB" dirty="0"/>
              <a:t>Can have multiple examples in each docstring</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20A60B36-48E3-4787-A5CB-362543D057B7}"/>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9" name="Text Box 6">
            <a:extLst>
              <a:ext uri="{FF2B5EF4-FFF2-40B4-BE49-F238E27FC236}">
                <a16:creationId xmlns:a16="http://schemas.microsoft.com/office/drawing/2014/main" id="{314E54F9-6CC4-F5AE-F75A-2C8757D7F2CF}"/>
              </a:ext>
            </a:extLst>
          </p:cNvPr>
          <p:cNvSpPr txBox="1">
            <a:spLocks noChangeArrowheads="1"/>
          </p:cNvSpPr>
          <p:nvPr/>
        </p:nvSpPr>
        <p:spPr bwMode="auto">
          <a:xfrm>
            <a:off x="831961" y="2993746"/>
            <a:ext cx="4928758"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sum of all arguments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7</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add(10, 20, 30)</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60</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0" name="Text Box 6">
            <a:extLst>
              <a:ext uri="{FF2B5EF4-FFF2-40B4-BE49-F238E27FC236}">
                <a16:creationId xmlns:a16="http://schemas.microsoft.com/office/drawing/2014/main" id="{D8D9DA4E-D18B-57BE-09A9-B4FF57B7C974}"/>
              </a:ext>
            </a:extLst>
          </p:cNvPr>
          <p:cNvSpPr txBox="1">
            <a:spLocks noChangeArrowheads="1"/>
          </p:cNvSpPr>
          <p:nvPr/>
        </p:nvSpPr>
        <p:spPr bwMode="auto">
          <a:xfrm>
            <a:off x="6287880" y="2485886"/>
            <a:ext cx="5460200" cy="427809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product of all parameters.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12</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result of x divided by z,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as a float to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1.333</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07122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5B75-FE9F-3FCE-1E87-A0FC9A3C2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96584-18D5-866A-F1BC-F3A21DFD0573}"/>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7AB523A2-D215-8E68-0336-E7CF5253925B}"/>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Import the </a:t>
            </a:r>
            <a:r>
              <a:rPr lang="en-GB" b="1" dirty="0" err="1">
                <a:solidFill>
                  <a:schemeClr val="accent1"/>
                </a:solidFill>
              </a:rPr>
              <a:t>doctest</a:t>
            </a:r>
            <a:r>
              <a:rPr lang="en-GB" dirty="0"/>
              <a:t> standard library module.</a:t>
            </a:r>
          </a:p>
          <a:p>
            <a:pPr marL="285750" indent="-285750">
              <a:buFont typeface="Arial" panose="020B0604020202020204" pitchFamily="34" charset="0"/>
              <a:buChar char="•"/>
            </a:pPr>
            <a:r>
              <a:rPr lang="en-GB" dirty="0"/>
              <a:t>Execute </a:t>
            </a:r>
            <a:r>
              <a:rPr lang="en-GB" b="1" dirty="0" err="1">
                <a:solidFill>
                  <a:schemeClr val="accent2"/>
                </a:solidFill>
              </a:rPr>
              <a:t>testmod</a:t>
            </a:r>
            <a:r>
              <a:rPr lang="en-GB" b="1" dirty="0">
                <a:solidFill>
                  <a:schemeClr val="accent2"/>
                </a:solidFill>
              </a:rPr>
              <a:t>()</a:t>
            </a:r>
            <a:r>
              <a:rPr lang="en-GB" dirty="0"/>
              <a:t> function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32EF2917-ED19-603E-0704-8C3FE25916E5}"/>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9" name="Text Box 6">
            <a:extLst>
              <a:ext uri="{FF2B5EF4-FFF2-40B4-BE49-F238E27FC236}">
                <a16:creationId xmlns:a16="http://schemas.microsoft.com/office/drawing/2014/main" id="{9B7A9FE8-3A97-A15C-A0E2-6EC39434EF24}"/>
              </a:ext>
            </a:extLst>
          </p:cNvPr>
          <p:cNvSpPr txBox="1">
            <a:spLocks noChangeArrowheads="1"/>
          </p:cNvSpPr>
          <p:nvPr/>
        </p:nvSpPr>
        <p:spPr bwMode="auto">
          <a:xfrm>
            <a:off x="831961" y="2973426"/>
            <a:ext cx="4010151"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main():</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{add(4,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{div(4,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None</a:t>
            </a:r>
            <a:br>
              <a:rPr lang="en-GB" sz="1600" dirty="0">
                <a:solidFill>
                  <a:schemeClr val="bg1"/>
                </a:solidFill>
                <a:latin typeface="Consolas" panose="020B0609020204030204" pitchFamily="49" charset="0"/>
                <a:cs typeface="Courier New" panose="02070309020205020404" pitchFamily="49" charset="0"/>
              </a:rPr>
            </a:b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if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pic>
        <p:nvPicPr>
          <p:cNvPr id="16" name="Picture 15" descr="A screenshot of a computer&#10;&#10;AI-generated content may be incorrect.">
            <a:extLst>
              <a:ext uri="{FF2B5EF4-FFF2-40B4-BE49-F238E27FC236}">
                <a16:creationId xmlns:a16="http://schemas.microsoft.com/office/drawing/2014/main" id="{BE9CEB51-1EA4-5EDB-13FE-4153EF632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02" y="1082930"/>
            <a:ext cx="5066421" cy="5681050"/>
          </a:xfrm>
          <a:prstGeom prst="rect">
            <a:avLst/>
          </a:prstGeom>
        </p:spPr>
      </p:pic>
      <p:cxnSp>
        <p:nvCxnSpPr>
          <p:cNvPr id="18" name="Straight Arrow Connector 17">
            <a:extLst>
              <a:ext uri="{FF2B5EF4-FFF2-40B4-BE49-F238E27FC236}">
                <a16:creationId xmlns:a16="http://schemas.microsoft.com/office/drawing/2014/main" id="{00111CC8-F9B1-C95A-75BF-EE9E7B94463A}"/>
              </a:ext>
            </a:extLst>
          </p:cNvPr>
          <p:cNvCxnSpPr>
            <a:stCxn id="9" idx="3"/>
          </p:cNvCxnSpPr>
          <p:nvPr/>
        </p:nvCxnSpPr>
        <p:spPr>
          <a:xfrm flipV="1">
            <a:off x="4842112" y="4250698"/>
            <a:ext cx="1990190"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14" name="Picture 13">
            <a:extLst>
              <a:ext uri="{FF2B5EF4-FFF2-40B4-BE49-F238E27FC236}">
                <a16:creationId xmlns:a16="http://schemas.microsoft.com/office/drawing/2014/main" id="{5151B0A5-921D-6880-7D64-E8C109D94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061" y="3429000"/>
            <a:ext cx="1247307" cy="1656980"/>
          </a:xfrm>
          <a:prstGeom prst="rect">
            <a:avLst/>
          </a:prstGeom>
        </p:spPr>
      </p:pic>
    </p:spTree>
    <p:extLst>
      <p:ext uri="{BB962C8B-B14F-4D97-AF65-F5344CB8AC3E}">
        <p14:creationId xmlns:p14="http://schemas.microsoft.com/office/powerpoint/2010/main" val="1865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BC9D5-979D-3AD6-0329-76881FF3A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F7574-CD07-BD77-6BA6-3EB713AE6F30}"/>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07478042-3DC3-0B77-4A16-10BA586C801E}"/>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Apply an error in your docstring and test again.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B91B49E6-474A-F592-9A30-2437AA5ABEBB}"/>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Text Box 6">
            <a:extLst>
              <a:ext uri="{FF2B5EF4-FFF2-40B4-BE49-F238E27FC236}">
                <a16:creationId xmlns:a16="http://schemas.microsoft.com/office/drawing/2014/main" id="{3B55CC7E-F20E-3792-F5BA-C62B1A215F15}"/>
              </a:ext>
            </a:extLst>
          </p:cNvPr>
          <p:cNvSpPr txBox="1">
            <a:spLocks noChangeArrowheads="1"/>
          </p:cNvSpPr>
          <p:nvPr/>
        </p:nvSpPr>
        <p:spPr bwMode="auto">
          <a:xfrm>
            <a:off x="431282" y="4210684"/>
            <a:ext cx="4467845" cy="107721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if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cxnSp>
        <p:nvCxnSpPr>
          <p:cNvPr id="18" name="Straight Arrow Connector 17">
            <a:extLst>
              <a:ext uri="{FF2B5EF4-FFF2-40B4-BE49-F238E27FC236}">
                <a16:creationId xmlns:a16="http://schemas.microsoft.com/office/drawing/2014/main" id="{6A954C77-8EBE-6C94-BF8D-90048FB6B8A3}"/>
              </a:ext>
            </a:extLst>
          </p:cNvPr>
          <p:cNvCxnSpPr>
            <a:cxnSpLocks/>
            <a:stCxn id="9" idx="3"/>
          </p:cNvCxnSpPr>
          <p:nvPr/>
        </p:nvCxnSpPr>
        <p:spPr>
          <a:xfrm>
            <a:off x="4899127" y="4749293"/>
            <a:ext cx="1933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7" name="Text Box 6">
            <a:extLst>
              <a:ext uri="{FF2B5EF4-FFF2-40B4-BE49-F238E27FC236}">
                <a16:creationId xmlns:a16="http://schemas.microsoft.com/office/drawing/2014/main" id="{EE4C8835-D47C-4710-BB02-78A99A0FB5FA}"/>
              </a:ext>
            </a:extLst>
          </p:cNvPr>
          <p:cNvSpPr txBox="1">
            <a:spLocks noChangeArrowheads="1"/>
          </p:cNvSpPr>
          <p:nvPr/>
        </p:nvSpPr>
        <p:spPr bwMode="auto">
          <a:xfrm>
            <a:off x="431282" y="2767280"/>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4"/>
                </a:solidFill>
                <a:latin typeface="Consolas" panose="020B0609020204030204" pitchFamily="49" charset="0"/>
                <a:cs typeface="Courier New" panose="02070309020205020404" pitchFamily="49" charset="0"/>
              </a:rPr>
              <a:t>8</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sp>
        <p:nvSpPr>
          <p:cNvPr id="8" name="Text Box 6">
            <a:extLst>
              <a:ext uri="{FF2B5EF4-FFF2-40B4-BE49-F238E27FC236}">
                <a16:creationId xmlns:a16="http://schemas.microsoft.com/office/drawing/2014/main" id="{7C9F459D-9524-8AAF-EF3C-4FA04CD92B13}"/>
              </a:ext>
            </a:extLst>
          </p:cNvPr>
          <p:cNvSpPr txBox="1">
            <a:spLocks noChangeArrowheads="1"/>
          </p:cNvSpPr>
          <p:nvPr/>
        </p:nvSpPr>
        <p:spPr bwMode="auto">
          <a:xfrm>
            <a:off x="2725354" y="2773795"/>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4"/>
                </a:solidFill>
                <a:latin typeface="Consolas" panose="020B0609020204030204" pitchFamily="49" charset="0"/>
                <a:cs typeface="Courier New" panose="02070309020205020404" pitchFamily="49" charset="0"/>
              </a:rPr>
              <a:t>    1.334</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1AAF2869-2BAC-781B-8775-1FE22869B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354" y="3428999"/>
            <a:ext cx="1258720" cy="1656980"/>
          </a:xfrm>
          <a:prstGeom prst="rect">
            <a:avLst/>
          </a:prstGeom>
        </p:spPr>
      </p:pic>
      <p:pic>
        <p:nvPicPr>
          <p:cNvPr id="17" name="Picture 16">
            <a:extLst>
              <a:ext uri="{FF2B5EF4-FFF2-40B4-BE49-F238E27FC236}">
                <a16:creationId xmlns:a16="http://schemas.microsoft.com/office/drawing/2014/main" id="{EB93D959-D07D-1718-A05A-7AFF9DFCC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301" y="1082930"/>
            <a:ext cx="4132310" cy="5681050"/>
          </a:xfrm>
          <a:prstGeom prst="rect">
            <a:avLst/>
          </a:prstGeom>
        </p:spPr>
      </p:pic>
      <p:sp>
        <p:nvSpPr>
          <p:cNvPr id="19" name="TextBox 18">
            <a:extLst>
              <a:ext uri="{FF2B5EF4-FFF2-40B4-BE49-F238E27FC236}">
                <a16:creationId xmlns:a16="http://schemas.microsoft.com/office/drawing/2014/main" id="{7C961651-6963-4DFE-B3CA-E7F359DEF2CE}"/>
              </a:ext>
            </a:extLst>
          </p:cNvPr>
          <p:cNvSpPr txBox="1"/>
          <p:nvPr/>
        </p:nvSpPr>
        <p:spPr>
          <a:xfrm>
            <a:off x="8347456" y="4676326"/>
            <a:ext cx="1582928" cy="369332"/>
          </a:xfrm>
          <a:prstGeom prst="rect">
            <a:avLst/>
          </a:prstGeom>
          <a:solidFill>
            <a:schemeClr val="accent4">
              <a:lumMod val="40000"/>
              <a:lumOff val="60000"/>
            </a:schemeClr>
          </a:solidFill>
          <a:ln>
            <a:noFill/>
          </a:ln>
        </p:spPr>
        <p:txBody>
          <a:bodyPr wrap="square" rtlCol="0">
            <a:spAutoFit/>
          </a:bodyPr>
          <a:lstStyle/>
          <a:p>
            <a:r>
              <a:rPr lang="en-GB" dirty="0"/>
              <a:t>Failed add test</a:t>
            </a:r>
          </a:p>
        </p:txBody>
      </p:sp>
      <p:sp>
        <p:nvSpPr>
          <p:cNvPr id="20" name="Line 11">
            <a:extLst>
              <a:ext uri="{FF2B5EF4-FFF2-40B4-BE49-F238E27FC236}">
                <a16:creationId xmlns:a16="http://schemas.microsoft.com/office/drawing/2014/main" id="{00A63BBA-9CF9-3C4D-CF83-52A01FFF0280}"/>
              </a:ext>
            </a:extLst>
          </p:cNvPr>
          <p:cNvSpPr>
            <a:spLocks noChangeShapeType="1"/>
          </p:cNvSpPr>
          <p:nvPr/>
        </p:nvSpPr>
        <p:spPr bwMode="auto">
          <a:xfrm flipH="1">
            <a:off x="7903884" y="4860992"/>
            <a:ext cx="443572" cy="146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1" name="Rectangle: Rounded Corners 20">
            <a:extLst>
              <a:ext uri="{FF2B5EF4-FFF2-40B4-BE49-F238E27FC236}">
                <a16:creationId xmlns:a16="http://schemas.microsoft.com/office/drawing/2014/main" id="{BBF47D78-4EAD-6DF5-2ED1-5F2B80AA99C9}"/>
              </a:ext>
            </a:extLst>
          </p:cNvPr>
          <p:cNvSpPr/>
          <p:nvPr/>
        </p:nvSpPr>
        <p:spPr>
          <a:xfrm>
            <a:off x="7330442" y="4564627"/>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874DC5F-7B3C-C2E7-1E15-3EC1EBD1CA8D}"/>
              </a:ext>
            </a:extLst>
          </p:cNvPr>
          <p:cNvSpPr txBox="1"/>
          <p:nvPr/>
        </p:nvSpPr>
        <p:spPr>
          <a:xfrm>
            <a:off x="8347456" y="5899677"/>
            <a:ext cx="1528064" cy="369332"/>
          </a:xfrm>
          <a:prstGeom prst="rect">
            <a:avLst/>
          </a:prstGeom>
          <a:solidFill>
            <a:schemeClr val="accent4">
              <a:lumMod val="40000"/>
              <a:lumOff val="60000"/>
            </a:schemeClr>
          </a:solidFill>
          <a:ln>
            <a:noFill/>
          </a:ln>
        </p:spPr>
        <p:txBody>
          <a:bodyPr wrap="square" rtlCol="0">
            <a:spAutoFit/>
          </a:bodyPr>
          <a:lstStyle/>
          <a:p>
            <a:r>
              <a:rPr lang="en-GB" dirty="0"/>
              <a:t>Failed div test</a:t>
            </a:r>
          </a:p>
        </p:txBody>
      </p:sp>
      <p:sp>
        <p:nvSpPr>
          <p:cNvPr id="23" name="Line 11">
            <a:extLst>
              <a:ext uri="{FF2B5EF4-FFF2-40B4-BE49-F238E27FC236}">
                <a16:creationId xmlns:a16="http://schemas.microsoft.com/office/drawing/2014/main" id="{CD0D193B-E5BE-6FA0-1CEF-05472A1C7C46}"/>
              </a:ext>
            </a:extLst>
          </p:cNvPr>
          <p:cNvSpPr>
            <a:spLocks noChangeShapeType="1"/>
          </p:cNvSpPr>
          <p:nvPr/>
        </p:nvSpPr>
        <p:spPr bwMode="auto">
          <a:xfrm flipH="1">
            <a:off x="7903884" y="6084343"/>
            <a:ext cx="443572" cy="146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4" name="Rectangle: Rounded Corners 23">
            <a:extLst>
              <a:ext uri="{FF2B5EF4-FFF2-40B4-BE49-F238E27FC236}">
                <a16:creationId xmlns:a16="http://schemas.microsoft.com/office/drawing/2014/main" id="{26E2E2D7-0787-1BE8-296C-56CCE504AC6E}"/>
              </a:ext>
            </a:extLst>
          </p:cNvPr>
          <p:cNvSpPr/>
          <p:nvPr/>
        </p:nvSpPr>
        <p:spPr>
          <a:xfrm>
            <a:off x="7330442" y="5787978"/>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6901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BB-3F78-65D7-9D85-16491CD0D60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9748D25-4B4F-83E8-4C4A-C71BFA8C9E8A}"/>
              </a:ext>
            </a:extLst>
          </p:cNvPr>
          <p:cNvSpPr>
            <a:spLocks noGrp="1"/>
          </p:cNvSpPr>
          <p:nvPr>
            <p:ph type="ctrTitle"/>
          </p:nvPr>
        </p:nvSpPr>
        <p:spPr/>
        <p:txBody>
          <a:bodyPr/>
          <a:lstStyle/>
          <a:p>
            <a:r>
              <a:rPr lang="en-GB" dirty="0"/>
              <a:t>Testing Using </a:t>
            </a:r>
            <a:r>
              <a:rPr lang="en-GB" dirty="0" err="1"/>
              <a:t>Unittest</a:t>
            </a:r>
            <a:endParaRPr lang="en-GB" dirty="0"/>
          </a:p>
        </p:txBody>
      </p:sp>
      <p:sp>
        <p:nvSpPr>
          <p:cNvPr id="10" name="Text Placeholder 9">
            <a:extLst>
              <a:ext uri="{FF2B5EF4-FFF2-40B4-BE49-F238E27FC236}">
                <a16:creationId xmlns:a16="http://schemas.microsoft.com/office/drawing/2014/main" id="{24FB88FE-E7AB-E82E-2875-ABCAD7848393}"/>
              </a:ext>
            </a:extLst>
          </p:cNvPr>
          <p:cNvSpPr>
            <a:spLocks noGrp="1"/>
          </p:cNvSpPr>
          <p:nvPr>
            <p:ph type="body" sz="quarter" idx="13"/>
          </p:nvPr>
        </p:nvSpPr>
        <p:spPr/>
        <p:txBody>
          <a:bodyPr/>
          <a:lstStyle/>
          <a:p>
            <a:r>
              <a:rPr lang="en-GB" b="1" dirty="0"/>
              <a:t>Unit testing:</a:t>
            </a:r>
          </a:p>
          <a:p>
            <a:pPr marL="285750" indent="-285750">
              <a:buFont typeface="Arial" panose="020B0604020202020204" pitchFamily="34" charset="0"/>
              <a:buChar char="•"/>
            </a:pPr>
            <a:r>
              <a:rPr lang="en-GB" dirty="0"/>
              <a:t>Unit vs integration testing</a:t>
            </a:r>
          </a:p>
          <a:p>
            <a:pPr marL="285750" indent="-285750">
              <a:buFont typeface="Arial" panose="020B0604020202020204" pitchFamily="34" charset="0"/>
              <a:buChar char="•"/>
            </a:pPr>
            <a:r>
              <a:rPr lang="en-GB" dirty="0"/>
              <a:t>Assertions</a:t>
            </a:r>
          </a:p>
          <a:p>
            <a:pPr marL="285750" indent="-285750">
              <a:buFont typeface="Arial" panose="020B0604020202020204" pitchFamily="34" charset="0"/>
              <a:buChar char="•"/>
            </a:pPr>
            <a:r>
              <a:rPr lang="en-GB" dirty="0"/>
              <a:t>Using the </a:t>
            </a:r>
            <a:r>
              <a:rPr lang="en-GB" dirty="0" err="1"/>
              <a:t>unittest</a:t>
            </a:r>
            <a:r>
              <a:rPr lang="en-GB" dirty="0"/>
              <a:t> module</a:t>
            </a:r>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86B279F-6872-587A-D51D-61E4FD6CEDE0}"/>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pic>
        <p:nvPicPr>
          <p:cNvPr id="5" name="Picture 4" descr="A clipboard with a pencil and checklist&#10;&#10;AI-generated content may be incorrect.">
            <a:extLst>
              <a:ext uri="{FF2B5EF4-FFF2-40B4-BE49-F238E27FC236}">
                <a16:creationId xmlns:a16="http://schemas.microsoft.com/office/drawing/2014/main" id="{03F60117-4ED4-EC59-EA07-93FD0E724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539" y="4140565"/>
            <a:ext cx="2623773" cy="2623773"/>
          </a:xfrm>
          <a:prstGeom prst="rect">
            <a:avLst/>
          </a:prstGeom>
        </p:spPr>
      </p:pic>
    </p:spTree>
    <p:extLst>
      <p:ext uri="{BB962C8B-B14F-4D97-AF65-F5344CB8AC3E}">
        <p14:creationId xmlns:p14="http://schemas.microsoft.com/office/powerpoint/2010/main" val="312382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C5DB1-75D8-C71B-B82F-29B5A5F6822B}"/>
              </a:ext>
            </a:extLst>
          </p:cNvPr>
          <p:cNvSpPr>
            <a:spLocks noGrp="1"/>
          </p:cNvSpPr>
          <p:nvPr>
            <p:ph type="ctrTitle"/>
          </p:nvPr>
        </p:nvSpPr>
        <p:spPr/>
        <p:txBody>
          <a:bodyPr/>
          <a:lstStyle/>
          <a:p>
            <a:r>
              <a:rPr lang="en-GB" dirty="0"/>
              <a:t>Unit Testing Vs Integration Testing</a:t>
            </a:r>
            <a:br>
              <a:rPr lang="en-GB" dirty="0"/>
            </a:br>
            <a:endParaRPr lang="en-GB" dirty="0"/>
          </a:p>
        </p:txBody>
      </p:sp>
      <p:sp>
        <p:nvSpPr>
          <p:cNvPr id="5" name="Text Placeholder 4">
            <a:extLst>
              <a:ext uri="{FF2B5EF4-FFF2-40B4-BE49-F238E27FC236}">
                <a16:creationId xmlns:a16="http://schemas.microsoft.com/office/drawing/2014/main" id="{B43D4676-F739-368E-A9FE-DA71A7BB5271}"/>
              </a:ext>
            </a:extLst>
          </p:cNvPr>
          <p:cNvSpPr>
            <a:spLocks noGrp="1"/>
          </p:cNvSpPr>
          <p:nvPr>
            <p:ph type="body" sz="quarter" idx="13"/>
          </p:nvPr>
        </p:nvSpPr>
        <p:spPr>
          <a:xfrm>
            <a:off x="443922" y="1359180"/>
            <a:ext cx="7008438" cy="4722644"/>
          </a:xfrm>
        </p:spPr>
        <p:txBody>
          <a:bodyPr/>
          <a:lstStyle/>
          <a:p>
            <a:r>
              <a:rPr lang="en-GB" b="1" dirty="0"/>
              <a:t>How to diagnose a complex application or project?</a:t>
            </a:r>
          </a:p>
          <a:p>
            <a:r>
              <a:rPr lang="en-GB" b="1" dirty="0"/>
              <a:t>Unit testing</a:t>
            </a:r>
          </a:p>
          <a:p>
            <a:pPr marL="285750" indent="-285750">
              <a:buFont typeface="Arial" panose="020B0604020202020204" pitchFamily="34" charset="0"/>
              <a:buChar char="•"/>
            </a:pPr>
            <a:r>
              <a:rPr lang="en-GB" dirty="0"/>
              <a:t>First level of testing</a:t>
            </a:r>
          </a:p>
          <a:p>
            <a:pPr marL="285750" indent="-285750">
              <a:buFont typeface="Arial" panose="020B0604020202020204" pitchFamily="34" charset="0"/>
              <a:buChar char="•"/>
            </a:pPr>
            <a:r>
              <a:rPr lang="en-GB" dirty="0"/>
              <a:t>Tests individual units of code — functions, classes, and methods</a:t>
            </a:r>
          </a:p>
          <a:p>
            <a:pPr marL="285750" indent="-285750">
              <a:buFont typeface="Arial" panose="020B0604020202020204" pitchFamily="34" charset="0"/>
              <a:buChar char="•"/>
            </a:pPr>
            <a:r>
              <a:rPr lang="en-GB" dirty="0"/>
              <a:t>Often white box testing, performed by the developer</a:t>
            </a:r>
          </a:p>
          <a:p>
            <a:r>
              <a:rPr lang="en-GB" b="1" dirty="0"/>
              <a:t>Integration testing</a:t>
            </a:r>
          </a:p>
          <a:p>
            <a:pPr marL="285750" indent="-285750">
              <a:buFont typeface="Arial" panose="020B0604020202020204" pitchFamily="34" charset="0"/>
              <a:buChar char="•"/>
            </a:pPr>
            <a:r>
              <a:rPr lang="en-GB" dirty="0"/>
              <a:t>Second level of testing</a:t>
            </a:r>
          </a:p>
          <a:p>
            <a:pPr marL="285750" indent="-285750">
              <a:buFont typeface="Arial" panose="020B0604020202020204" pitchFamily="34" charset="0"/>
              <a:buChar char="•"/>
            </a:pPr>
            <a:r>
              <a:rPr lang="en-GB" dirty="0"/>
              <a:t>Verifies that multiple components work together as a complete system</a:t>
            </a:r>
          </a:p>
          <a:p>
            <a:pPr marL="285750" indent="-285750">
              <a:buFont typeface="Arial" panose="020B0604020202020204" pitchFamily="34" charset="0"/>
              <a:buChar char="•"/>
            </a:pPr>
            <a:r>
              <a:rPr lang="en-GB" dirty="0"/>
              <a:t>Often black box testing, typically performed by a dedicated test team</a:t>
            </a:r>
          </a:p>
          <a:p>
            <a:r>
              <a:rPr lang="en-GB" b="1" dirty="0"/>
              <a:t>Test step:</a:t>
            </a:r>
            <a:r>
              <a:rPr lang="en-GB" dirty="0"/>
              <a:t> call a function with parameters</a:t>
            </a:r>
          </a:p>
          <a:p>
            <a:r>
              <a:rPr lang="en-GB" b="1" dirty="0"/>
              <a:t>Test Assertion: </a:t>
            </a:r>
            <a:r>
              <a:rPr lang="en-GB" dirty="0"/>
              <a:t>Verify that the output or behaviour is correct</a:t>
            </a:r>
          </a:p>
          <a:p>
            <a:endParaRPr lang="en-GB" dirty="0"/>
          </a:p>
          <a:p>
            <a:endParaRPr lang="en-GB" dirty="0"/>
          </a:p>
          <a:p>
            <a:endParaRPr lang="en-GB" dirty="0"/>
          </a:p>
        </p:txBody>
      </p:sp>
      <p:pic>
        <p:nvPicPr>
          <p:cNvPr id="7" name="Picture 6">
            <a:extLst>
              <a:ext uri="{FF2B5EF4-FFF2-40B4-BE49-F238E27FC236}">
                <a16:creationId xmlns:a16="http://schemas.microsoft.com/office/drawing/2014/main" id="{93B3C6C1-CB68-ADEA-B35F-464FD0183B74}"/>
              </a:ext>
            </a:extLst>
          </p:cNvPr>
          <p:cNvPicPr>
            <a:picLocks noChangeAspect="1"/>
          </p:cNvPicPr>
          <p:nvPr/>
        </p:nvPicPr>
        <p:blipFill>
          <a:blip r:embed="rId3"/>
          <a:stretch>
            <a:fillRect/>
          </a:stretch>
        </p:blipFill>
        <p:spPr>
          <a:xfrm>
            <a:off x="7919584" y="4045765"/>
            <a:ext cx="2923641" cy="1570629"/>
          </a:xfrm>
          <a:prstGeom prst="rect">
            <a:avLst/>
          </a:prstGeom>
          <a:effectLst>
            <a:softEdge rad="0"/>
          </a:effectLst>
        </p:spPr>
      </p:pic>
      <p:pic>
        <p:nvPicPr>
          <p:cNvPr id="8" name="Picture 7">
            <a:extLst>
              <a:ext uri="{FF2B5EF4-FFF2-40B4-BE49-F238E27FC236}">
                <a16:creationId xmlns:a16="http://schemas.microsoft.com/office/drawing/2014/main" id="{9AC7C0A0-D2C1-0650-3EF4-A912A5A3BC62}"/>
              </a:ext>
            </a:extLst>
          </p:cNvPr>
          <p:cNvPicPr>
            <a:picLocks noChangeAspect="1"/>
          </p:cNvPicPr>
          <p:nvPr/>
        </p:nvPicPr>
        <p:blipFill>
          <a:blip r:embed="rId4"/>
          <a:stretch>
            <a:fillRect/>
          </a:stretch>
        </p:blipFill>
        <p:spPr>
          <a:xfrm>
            <a:off x="8231973" y="1359179"/>
            <a:ext cx="2298865" cy="2329792"/>
          </a:xfrm>
          <a:prstGeom prst="rect">
            <a:avLst/>
          </a:prstGeom>
        </p:spPr>
      </p:pic>
    </p:spTree>
    <p:extLst>
      <p:ext uri="{BB962C8B-B14F-4D97-AF65-F5344CB8AC3E}">
        <p14:creationId xmlns:p14="http://schemas.microsoft.com/office/powerpoint/2010/main" val="308251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3152-7756-1956-DEF6-A1EF90C1D054}"/>
              </a:ext>
            </a:extLst>
          </p:cNvPr>
          <p:cNvSpPr>
            <a:spLocks noGrp="1"/>
          </p:cNvSpPr>
          <p:nvPr>
            <p:ph type="ctrTitle"/>
          </p:nvPr>
        </p:nvSpPr>
        <p:spPr/>
        <p:txBody>
          <a:bodyPr/>
          <a:lstStyle/>
          <a:p>
            <a:r>
              <a:rPr lang="en-GB" dirty="0"/>
              <a:t>Unit Testing – using assert</a:t>
            </a:r>
          </a:p>
        </p:txBody>
      </p:sp>
      <p:sp>
        <p:nvSpPr>
          <p:cNvPr id="3" name="Text Placeholder 2">
            <a:extLst>
              <a:ext uri="{FF2B5EF4-FFF2-40B4-BE49-F238E27FC236}">
                <a16:creationId xmlns:a16="http://schemas.microsoft.com/office/drawing/2014/main" id="{50AD8867-2463-946A-BA40-4DA7C1266843}"/>
              </a:ext>
            </a:extLst>
          </p:cNvPr>
          <p:cNvSpPr>
            <a:spLocks noGrp="1"/>
          </p:cNvSpPr>
          <p:nvPr>
            <p:ph type="body" sz="quarter" idx="14"/>
          </p:nvPr>
        </p:nvSpPr>
        <p:spPr/>
        <p:txBody>
          <a:bodyPr/>
          <a:lstStyle/>
          <a:p>
            <a:r>
              <a:rPr lang="en-GB" b="1" dirty="0"/>
              <a:t>Python has a built-in function called assert() for performing unit testing.</a:t>
            </a:r>
          </a:p>
          <a:p>
            <a:r>
              <a:rPr lang="en-GB" b="1" dirty="0"/>
              <a:t>The assert statement:</a:t>
            </a:r>
          </a:p>
          <a:p>
            <a:pPr marL="285750" indent="-285750">
              <a:buFont typeface="Arial" panose="020B0604020202020204" pitchFamily="34" charset="0"/>
              <a:buChar char="•"/>
            </a:pPr>
            <a:r>
              <a:rPr lang="en-GB" dirty="0"/>
              <a:t>Convenient method of inserting debugging assertions.</a:t>
            </a:r>
          </a:p>
          <a:p>
            <a:pPr marL="285750" indent="-285750">
              <a:buFont typeface="Arial" panose="020B0604020202020204" pitchFamily="34" charset="0"/>
              <a:buChar char="•"/>
            </a:pPr>
            <a:r>
              <a:rPr lang="en-GB" dirty="0"/>
              <a:t>Raises an exception based on a Boolean expression.</a:t>
            </a:r>
          </a:p>
          <a:p>
            <a:pPr marL="285750" indent="-285750">
              <a:buFont typeface="Arial" panose="020B0604020202020204" pitchFamily="34" charset="0"/>
              <a:buChar char="•"/>
            </a:pPr>
            <a:r>
              <a:rPr lang="en-GB" dirty="0"/>
              <a:t>An </a:t>
            </a:r>
            <a:r>
              <a:rPr lang="en-GB" dirty="0" err="1"/>
              <a:t>AssertionError</a:t>
            </a:r>
            <a:r>
              <a:rPr lang="en-GB" dirty="0"/>
              <a:t> is raised if </a:t>
            </a:r>
            <a:r>
              <a:rPr lang="en-GB" dirty="0" err="1"/>
              <a:t>boolean</a:t>
            </a:r>
            <a:r>
              <a:rPr lang="en-GB" dirty="0"/>
              <a:t> is False.</a:t>
            </a:r>
          </a:p>
          <a:p>
            <a:pPr marL="285750" indent="-285750">
              <a:buFont typeface="Arial" panose="020B0604020202020204" pitchFamily="34" charset="0"/>
              <a:buChar char="•"/>
            </a:pPr>
            <a:r>
              <a:rPr lang="en-GB" dirty="0"/>
              <a:t>Can have an optional expression.</a:t>
            </a:r>
          </a:p>
          <a:p>
            <a:endParaRPr lang="en-GB" dirty="0"/>
          </a:p>
          <a:p>
            <a:r>
              <a:rPr lang="en-GB" b="1" dirty="0"/>
              <a:t>Can be ignored when optimisation is requested at runtime by:</a:t>
            </a:r>
          </a:p>
          <a:p>
            <a:pPr marL="285750" indent="-285750">
              <a:buFont typeface="Arial" panose="020B0604020202020204" pitchFamily="34" charset="0"/>
              <a:buChar char="•"/>
            </a:pPr>
            <a:r>
              <a:rPr lang="en-GB" dirty="0"/>
              <a:t>PYTHONOPTIMIZE = 0</a:t>
            </a:r>
          </a:p>
          <a:p>
            <a:pPr marL="285750" indent="-285750">
              <a:buFont typeface="Arial" panose="020B0604020202020204" pitchFamily="34" charset="0"/>
              <a:buChar char="•"/>
            </a:pPr>
            <a:r>
              <a:rPr lang="en-GB" dirty="0"/>
              <a:t>Command line option, python -O</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2E01B3EA-E5A7-1673-762F-827CEB8BB3D6}"/>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Tree>
    <p:extLst>
      <p:ext uri="{BB962C8B-B14F-4D97-AF65-F5344CB8AC3E}">
        <p14:creationId xmlns:p14="http://schemas.microsoft.com/office/powerpoint/2010/main" val="312405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CACCE3-8D58-C761-A16C-FB9544C0AE83}"/>
              </a:ext>
            </a:extLst>
          </p:cNvPr>
          <p:cNvSpPr>
            <a:spLocks noGrp="1"/>
          </p:cNvSpPr>
          <p:nvPr>
            <p:ph type="ctrTitle"/>
          </p:nvPr>
        </p:nvSpPr>
        <p:spPr/>
        <p:txBody>
          <a:bodyPr/>
          <a:lstStyle/>
          <a:p>
            <a:r>
              <a:rPr lang="en-GB" dirty="0"/>
              <a:t>Unit Testing – Test Cases</a:t>
            </a:r>
          </a:p>
        </p:txBody>
      </p:sp>
      <p:sp>
        <p:nvSpPr>
          <p:cNvPr id="7" name="Text Placeholder 6">
            <a:extLst>
              <a:ext uri="{FF2B5EF4-FFF2-40B4-BE49-F238E27FC236}">
                <a16:creationId xmlns:a16="http://schemas.microsoft.com/office/drawing/2014/main" id="{C5FA8D67-1ABA-838F-8718-9B0CCBC12EBC}"/>
              </a:ext>
            </a:extLst>
          </p:cNvPr>
          <p:cNvSpPr>
            <a:spLocks noGrp="1"/>
          </p:cNvSpPr>
          <p:nvPr>
            <p:ph type="body" sz="quarter" idx="13"/>
          </p:nvPr>
        </p:nvSpPr>
        <p:spPr/>
        <p:txBody>
          <a:bodyPr/>
          <a:lstStyle/>
          <a:p>
            <a:r>
              <a:rPr lang="en-GB" b="1" dirty="0"/>
              <a:t>Test Cases:</a:t>
            </a:r>
          </a:p>
          <a:p>
            <a:pPr marL="285750" indent="-285750">
              <a:buFont typeface="Arial" panose="020B0604020202020204" pitchFamily="34" charset="0"/>
              <a:buChar char="•"/>
            </a:pPr>
            <a:r>
              <a:rPr lang="en-GB" dirty="0"/>
              <a:t>Write your test cases in a separate file.</a:t>
            </a:r>
          </a:p>
          <a:p>
            <a:pPr marL="285750" indent="-285750">
              <a:buFont typeface="Arial" panose="020B0604020202020204" pitchFamily="34" charset="0"/>
              <a:buChar char="•"/>
            </a:pPr>
            <a:r>
              <a:rPr lang="en-GB" dirty="0"/>
              <a:t>Keeps code and testing separate.</a:t>
            </a:r>
          </a:p>
          <a:p>
            <a:pPr marL="285750" indent="-285750">
              <a:buFont typeface="Arial" panose="020B0604020202020204" pitchFamily="34" charset="0"/>
              <a:buChar char="•"/>
            </a:pPr>
            <a:r>
              <a:rPr lang="en-GB" dirty="0"/>
              <a:t>Could write tests before the code.</a:t>
            </a:r>
          </a:p>
          <a:p>
            <a:pPr marL="285750" indent="-285750">
              <a:buFont typeface="Arial" panose="020B0604020202020204" pitchFamily="34" charset="0"/>
              <a:buChar char="•"/>
            </a:pPr>
            <a:r>
              <a:rPr lang="en-GB" dirty="0"/>
              <a:t>Downside is only the first failure is displayed.</a:t>
            </a:r>
          </a:p>
          <a:p>
            <a:endParaRPr lang="en-GB" dirty="0"/>
          </a:p>
          <a:p>
            <a:r>
              <a:rPr lang="en-GB" b="1" dirty="0"/>
              <a:t>Test Runners:</a:t>
            </a:r>
          </a:p>
          <a:p>
            <a:pPr marL="285750" indent="-285750">
              <a:buFont typeface="Arial" panose="020B0604020202020204" pitchFamily="34" charset="0"/>
              <a:buChar char="•"/>
            </a:pPr>
            <a:r>
              <a:rPr lang="en-GB" dirty="0"/>
              <a:t>Specialised tools for running tests</a:t>
            </a:r>
          </a:p>
          <a:p>
            <a:pPr marL="285750" indent="-285750">
              <a:buFont typeface="Arial" panose="020B0604020202020204" pitchFamily="34" charset="0"/>
              <a:buChar char="•"/>
            </a:pPr>
            <a:r>
              <a:rPr lang="en-GB" dirty="0"/>
              <a:t>Checking output</a:t>
            </a:r>
          </a:p>
          <a:p>
            <a:pPr marL="285750" indent="-285750">
              <a:buFont typeface="Arial" panose="020B0604020202020204" pitchFamily="34" charset="0"/>
              <a:buChar char="•"/>
            </a:pPr>
            <a:r>
              <a:rPr lang="en-GB" dirty="0"/>
              <a:t>Debugging and diagnostic tools</a:t>
            </a:r>
          </a:p>
          <a:p>
            <a:pPr marL="285750" indent="-285750">
              <a:buFont typeface="Arial" panose="020B0604020202020204" pitchFamily="34" charset="0"/>
              <a:buChar char="•"/>
            </a:pPr>
            <a:r>
              <a:rPr lang="en-GB" b="1" dirty="0" err="1"/>
              <a:t>unittest</a:t>
            </a:r>
            <a:r>
              <a:rPr lang="en-GB" dirty="0"/>
              <a:t> and </a:t>
            </a:r>
            <a:r>
              <a:rPr lang="en-GB" b="1" dirty="0" err="1"/>
              <a:t>pytest</a:t>
            </a:r>
            <a:r>
              <a:rPr lang="en-GB" dirty="0"/>
              <a:t> are popular</a:t>
            </a:r>
          </a:p>
        </p:txBody>
      </p:sp>
      <p:sp>
        <p:nvSpPr>
          <p:cNvPr id="4" name="Slide Number Placeholder 3">
            <a:extLst>
              <a:ext uri="{FF2B5EF4-FFF2-40B4-BE49-F238E27FC236}">
                <a16:creationId xmlns:a16="http://schemas.microsoft.com/office/drawing/2014/main" id="{FCD74FE4-76F7-ED3D-13B8-1D783744233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8" name="Text Box 6">
            <a:extLst>
              <a:ext uri="{FF2B5EF4-FFF2-40B4-BE49-F238E27FC236}">
                <a16:creationId xmlns:a16="http://schemas.microsoft.com/office/drawing/2014/main" id="{FD1BFC7F-3684-9C6D-0CAA-618893472AA2}"/>
              </a:ext>
            </a:extLst>
          </p:cNvPr>
          <p:cNvSpPr txBox="1">
            <a:spLocks noChangeArrowheads="1"/>
          </p:cNvSpPr>
          <p:nvPr/>
        </p:nvSpPr>
        <p:spPr bwMode="auto">
          <a:xfrm>
            <a:off x="5179560" y="539234"/>
            <a:ext cx="6915983" cy="590931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    Test Cases for Calculator app.: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from calculator import </a:t>
            </a:r>
            <a:r>
              <a:rPr lang="en-GB" sz="1400" dirty="0" err="1">
                <a:solidFill>
                  <a:schemeClr val="bg1"/>
                </a:solidFill>
                <a:latin typeface="Consolas" panose="020B0609020204030204" pitchFamily="49" charset="0"/>
                <a:cs typeface="Courier New" panose="02070309020205020404" pitchFamily="49" charset="0"/>
              </a:rPr>
              <a:t>demo_calc</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b="1" dirty="0" err="1">
                <a:solidFill>
                  <a:schemeClr val="accent1"/>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(4, 3) == 7, "Error should return 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(10, 20, 30) == 60, "Error should return 60"</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b="1" dirty="0" err="1">
                <a:solidFill>
                  <a:schemeClr val="accent2"/>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demo_calc.mul</a:t>
            </a:r>
            <a:r>
              <a:rPr lang="en-GB" sz="1400" dirty="0">
                <a:solidFill>
                  <a:schemeClr val="bg1"/>
                </a:solidFill>
                <a:latin typeface="Consolas" panose="020B0609020204030204" pitchFamily="49" charset="0"/>
                <a:cs typeface="Courier New" panose="02070309020205020404" pitchFamily="49" charset="0"/>
              </a:rPr>
              <a:t>(4, 3) == 12, "Error should return 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b="1" dirty="0" err="1">
                <a:solidFill>
                  <a:schemeClr val="accent3"/>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demo_calc.div</a:t>
            </a:r>
            <a:r>
              <a:rPr lang="en-GB" sz="1400" dirty="0">
                <a:solidFill>
                  <a:schemeClr val="bg1"/>
                </a:solidFill>
                <a:latin typeface="Consolas" panose="020B0609020204030204" pitchFamily="49" charset="0"/>
                <a:cs typeface="Courier New" panose="02070309020205020404" pitchFamily="49" charset="0"/>
              </a:rPr>
              <a:t>(4, 3), "Error should return '1.333'"</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main():</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 Execute Test functions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1"/>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2"/>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3"/>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print("Everything passed")</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if __name__ == "__main__":</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main()</a:t>
            </a:r>
          </a:p>
        </p:txBody>
      </p:sp>
    </p:spTree>
    <p:extLst>
      <p:ext uri="{BB962C8B-B14F-4D97-AF65-F5344CB8AC3E}">
        <p14:creationId xmlns:p14="http://schemas.microsoft.com/office/powerpoint/2010/main" val="945557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1BC99-28CD-BED3-54AB-E414B38C37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4784B40-21BB-E91E-625F-BF8C44AB37F0}"/>
              </a:ext>
            </a:extLst>
          </p:cNvPr>
          <p:cNvSpPr>
            <a:spLocks noGrp="1"/>
          </p:cNvSpPr>
          <p:nvPr>
            <p:ph type="ctrTitle"/>
          </p:nvPr>
        </p:nvSpPr>
        <p:spPr/>
        <p:txBody>
          <a:bodyPr/>
          <a:lstStyle/>
          <a:p>
            <a:r>
              <a:rPr lang="en-GB" dirty="0"/>
              <a:t>Unit Testing – Test Runners</a:t>
            </a:r>
          </a:p>
        </p:txBody>
      </p:sp>
      <p:sp>
        <p:nvSpPr>
          <p:cNvPr id="7" name="Text Placeholder 6">
            <a:extLst>
              <a:ext uri="{FF2B5EF4-FFF2-40B4-BE49-F238E27FC236}">
                <a16:creationId xmlns:a16="http://schemas.microsoft.com/office/drawing/2014/main" id="{F3CB046C-4D26-A3CD-4690-615ECF2FEB06}"/>
              </a:ext>
            </a:extLst>
          </p:cNvPr>
          <p:cNvSpPr>
            <a:spLocks noGrp="1"/>
          </p:cNvSpPr>
          <p:nvPr>
            <p:ph type="body" sz="quarter" idx="13"/>
          </p:nvPr>
        </p:nvSpPr>
        <p:spPr/>
        <p:txBody>
          <a:bodyPr/>
          <a:lstStyle/>
          <a:p>
            <a:r>
              <a:rPr lang="en-GB" b="1" dirty="0"/>
              <a:t>The </a:t>
            </a:r>
            <a:r>
              <a:rPr lang="en-GB" b="1" dirty="0" err="1"/>
              <a:t>unittest</a:t>
            </a:r>
            <a:r>
              <a:rPr lang="en-GB" b="1" dirty="0"/>
              <a:t> module:</a:t>
            </a:r>
          </a:p>
          <a:p>
            <a:pPr marL="285750" indent="-285750">
              <a:buFont typeface="Arial" panose="020B0604020202020204" pitchFamily="34" charset="0"/>
              <a:buChar char="•"/>
            </a:pPr>
            <a:r>
              <a:rPr lang="en-GB" dirty="0"/>
              <a:t>Part of Python standard library</a:t>
            </a:r>
          </a:p>
          <a:p>
            <a:pPr marL="285750" indent="-285750">
              <a:buFont typeface="Arial" panose="020B0604020202020204" pitchFamily="34" charset="0"/>
              <a:buChar char="•"/>
            </a:pPr>
            <a:r>
              <a:rPr lang="en-GB" dirty="0"/>
              <a:t>Provides a testing framework and </a:t>
            </a:r>
            <a:r>
              <a:rPr lang="en-GB" b="1" dirty="0"/>
              <a:t>test</a:t>
            </a:r>
            <a:r>
              <a:rPr lang="en-GB" dirty="0"/>
              <a:t> </a:t>
            </a:r>
            <a:r>
              <a:rPr lang="en-GB" b="1" dirty="0"/>
              <a:t>runner</a:t>
            </a:r>
            <a:endParaRPr lang="en-GB" dirty="0"/>
          </a:p>
          <a:p>
            <a:pPr marL="285750" indent="-285750">
              <a:buFont typeface="Arial" panose="020B0604020202020204" pitchFamily="34" charset="0"/>
              <a:buChar char="•"/>
            </a:pPr>
            <a:r>
              <a:rPr lang="en-GB" dirty="0"/>
              <a:t>Popular in commercial and open-source projects</a:t>
            </a:r>
          </a:p>
          <a:p>
            <a:endParaRPr lang="en-GB" dirty="0"/>
          </a:p>
          <a:p>
            <a:r>
              <a:rPr lang="en-GB" b="1" dirty="0" err="1"/>
              <a:t>unittest</a:t>
            </a:r>
            <a:endParaRPr lang="en-GB" b="1" dirty="0"/>
          </a:p>
          <a:p>
            <a:pPr marL="285750" indent="-285750">
              <a:buFont typeface="Arial" panose="020B0604020202020204" pitchFamily="34" charset="0"/>
              <a:buChar char="•"/>
            </a:pPr>
            <a:r>
              <a:rPr lang="en-GB" dirty="0"/>
              <a:t>Create </a:t>
            </a:r>
            <a:r>
              <a:rPr lang="en-GB" dirty="0" err="1"/>
              <a:t>TestCalc</a:t>
            </a:r>
            <a:r>
              <a:rPr lang="en-GB" dirty="0"/>
              <a:t> class</a:t>
            </a:r>
          </a:p>
          <a:p>
            <a:pPr marL="285750" indent="-285750">
              <a:buFont typeface="Arial" panose="020B0604020202020204" pitchFamily="34" charset="0"/>
              <a:buChar char="•"/>
            </a:pPr>
            <a:r>
              <a:rPr lang="en-GB" dirty="0"/>
              <a:t>Inherit from </a:t>
            </a:r>
            <a:r>
              <a:rPr lang="en-GB" b="1" dirty="0" err="1">
                <a:solidFill>
                  <a:schemeClr val="accent1"/>
                </a:solidFill>
              </a:rPr>
              <a:t>unittest.TestCase</a:t>
            </a:r>
            <a:endParaRPr lang="en-GB" dirty="0">
              <a:solidFill>
                <a:schemeClr val="accent1"/>
              </a:solidFill>
            </a:endParaRPr>
          </a:p>
          <a:p>
            <a:pPr marL="285750" indent="-285750">
              <a:buFont typeface="Arial" panose="020B0604020202020204" pitchFamily="34" charset="0"/>
              <a:buChar char="•"/>
            </a:pPr>
            <a:r>
              <a:rPr lang="en-GB" dirty="0"/>
              <a:t>Tests to be defined as </a:t>
            </a:r>
            <a:r>
              <a:rPr lang="en-GB" b="1" dirty="0">
                <a:solidFill>
                  <a:schemeClr val="accent2"/>
                </a:solidFill>
              </a:rPr>
              <a:t>methods</a:t>
            </a:r>
            <a:r>
              <a:rPr lang="en-GB" dirty="0"/>
              <a:t> in a class</a:t>
            </a:r>
          </a:p>
          <a:p>
            <a:pPr marL="285750" indent="-285750">
              <a:buFont typeface="Arial" panose="020B0604020202020204" pitchFamily="34" charset="0"/>
              <a:buChar char="•"/>
            </a:pPr>
            <a:r>
              <a:rPr lang="en-GB" dirty="0"/>
              <a:t>Requires some knowledge of OOP</a:t>
            </a:r>
          </a:p>
          <a:p>
            <a:pPr marL="285750" indent="-285750">
              <a:buFont typeface="Arial" panose="020B0604020202020204" pitchFamily="34" charset="0"/>
              <a:buChar char="•"/>
            </a:pPr>
            <a:r>
              <a:rPr lang="en-GB" dirty="0"/>
              <a:t>Uses special assertion methods</a:t>
            </a:r>
          </a:p>
          <a:p>
            <a:endParaRPr lang="en-GB" dirty="0"/>
          </a:p>
        </p:txBody>
      </p:sp>
      <p:sp>
        <p:nvSpPr>
          <p:cNvPr id="4" name="Slide Number Placeholder 3">
            <a:extLst>
              <a:ext uri="{FF2B5EF4-FFF2-40B4-BE49-F238E27FC236}">
                <a16:creationId xmlns:a16="http://schemas.microsoft.com/office/drawing/2014/main" id="{DFC95A1D-9BD4-4D3D-6A74-B551BD11C085}"/>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Text Box 6">
            <a:extLst>
              <a:ext uri="{FF2B5EF4-FFF2-40B4-BE49-F238E27FC236}">
                <a16:creationId xmlns:a16="http://schemas.microsoft.com/office/drawing/2014/main" id="{8BA6F1CE-6E1B-6A27-7AB6-A0DA2C185800}"/>
              </a:ext>
            </a:extLst>
          </p:cNvPr>
          <p:cNvSpPr txBox="1">
            <a:spLocks noChangeArrowheads="1"/>
          </p:cNvSpPr>
          <p:nvPr/>
        </p:nvSpPr>
        <p:spPr bwMode="auto">
          <a:xfrm>
            <a:off x="5509549" y="1156454"/>
            <a:ext cx="6585994" cy="526297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solidFill>
                  <a:schemeClr val="accent1"/>
                </a:solidFill>
                <a:latin typeface="Consolas" panose="020B0609020204030204" pitchFamily="49" charset="0"/>
                <a:cs typeface="Courier New" panose="02070309020205020404" pitchFamily="49" charset="0"/>
              </a:rPr>
              <a:t>import </a:t>
            </a:r>
            <a:r>
              <a:rPr lang="en-GB" sz="1400" b="1" dirty="0" err="1">
                <a:solidFill>
                  <a:schemeClr val="accent1"/>
                </a:solidFill>
                <a:latin typeface="Consolas" panose="020B0609020204030204" pitchFamily="49" charset="0"/>
                <a:cs typeface="Courier New" panose="02070309020205020404" pitchFamily="49" charset="0"/>
              </a:rPr>
              <a:t>unittest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from calculator import </a:t>
            </a:r>
            <a:r>
              <a:rPr lang="en-GB" sz="1400" dirty="0" err="1">
                <a:solidFill>
                  <a:schemeClr val="bg1"/>
                </a:solidFill>
                <a:latin typeface="Consolas" panose="020B0609020204030204" pitchFamily="49" charset="0"/>
                <a:cs typeface="Courier New" panose="02070309020205020404" pitchFamily="49" charset="0"/>
              </a:rPr>
              <a:t>demo_calc</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class </a:t>
            </a:r>
            <a:r>
              <a:rPr lang="en-GB" sz="1400" dirty="0" err="1">
                <a:solidFill>
                  <a:schemeClr val="bg1"/>
                </a:solidFill>
                <a:latin typeface="Consolas" panose="020B0609020204030204" pitchFamily="49" charset="0"/>
                <a:cs typeface="Courier New" panose="02070309020205020404" pitchFamily="49" charset="0"/>
              </a:rPr>
              <a:t>TestCalc</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1"/>
                </a:solidFill>
                <a:latin typeface="Consolas" panose="020B0609020204030204" pitchFamily="49" charset="0"/>
                <a:cs typeface="Courier New" panose="02070309020205020404" pitchFamily="49" charset="0"/>
              </a:rPr>
              <a:t>unittest.TestCase</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def </a:t>
            </a:r>
            <a:r>
              <a:rPr lang="en-GB" sz="1400" b="1" dirty="0" err="1">
                <a:solidFill>
                  <a:schemeClr val="accent2"/>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(self):</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(4, 3), 7, "Should be 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(4.2, 3.5), 7.7, </a:t>
            </a:r>
          </a:p>
          <a:p>
            <a:pPr>
              <a:spcBef>
                <a:spcPct val="0"/>
              </a:spcBef>
            </a:pPr>
            <a:r>
              <a:rPr lang="en-GB" sz="1400" dirty="0">
                <a:solidFill>
                  <a:schemeClr val="bg1"/>
                </a:solidFill>
                <a:latin typeface="Consolas" panose="020B0609020204030204" pitchFamily="49" charset="0"/>
                <a:cs typeface="Courier New" panose="02070309020205020404" pitchFamily="49" charset="0"/>
              </a:rPr>
              <a:t>		      "Should be 8.7")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def </a:t>
            </a:r>
            <a:r>
              <a:rPr lang="en-GB" sz="1400" b="1" dirty="0" err="1">
                <a:solidFill>
                  <a:schemeClr val="accent2"/>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(self):</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demo_calc.mul</a:t>
            </a:r>
            <a:r>
              <a:rPr lang="en-GB" sz="1400" dirty="0">
                <a:solidFill>
                  <a:schemeClr val="bg1"/>
                </a:solidFill>
                <a:latin typeface="Consolas" panose="020B0609020204030204" pitchFamily="49" charset="0"/>
                <a:cs typeface="Courier New" panose="02070309020205020404" pitchFamily="49" charset="0"/>
              </a:rPr>
              <a:t>(4, 3), 12, "Should be 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demo_calc.mul</a:t>
            </a:r>
            <a:r>
              <a:rPr lang="en-GB" sz="1400" dirty="0">
                <a:solidFill>
                  <a:schemeClr val="bg1"/>
                </a:solidFill>
                <a:latin typeface="Consolas" panose="020B0609020204030204" pitchFamily="49" charset="0"/>
                <a:cs typeface="Courier New" panose="02070309020205020404" pitchFamily="49" charset="0"/>
              </a:rPr>
              <a:t>(102, 3, -2), -612, </a:t>
            </a:r>
          </a:p>
          <a:p>
            <a:pPr>
              <a:spcBef>
                <a:spcPct val="0"/>
              </a:spcBef>
            </a:pPr>
            <a:r>
              <a:rPr lang="en-GB" sz="1400" dirty="0">
                <a:solidFill>
                  <a:schemeClr val="bg1"/>
                </a:solidFill>
                <a:latin typeface="Consolas" panose="020B0609020204030204" pitchFamily="49" charset="0"/>
                <a:cs typeface="Courier New" panose="02070309020205020404" pitchFamily="49" charset="0"/>
              </a:rPr>
              <a:t>		      "Should be -612")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def </a:t>
            </a:r>
            <a:r>
              <a:rPr lang="en-GB" sz="1400" b="1" dirty="0" err="1">
                <a:solidFill>
                  <a:schemeClr val="accent2"/>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(self):</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demo_calc.div</a:t>
            </a:r>
            <a:r>
              <a:rPr lang="en-GB" sz="1400" dirty="0">
                <a:solidFill>
                  <a:schemeClr val="bg1"/>
                </a:solidFill>
                <a:latin typeface="Consolas" panose="020B0609020204030204" pitchFamily="49" charset="0"/>
                <a:cs typeface="Courier New" panose="02070309020205020404" pitchFamily="49" charset="0"/>
              </a:rPr>
              <a:t>(4, 3), 1.333, </a:t>
            </a:r>
          </a:p>
          <a:p>
            <a:pPr>
              <a:spcBef>
                <a:spcPct val="0"/>
              </a:spcBef>
            </a:pPr>
            <a:r>
              <a:rPr lang="en-GB" sz="1400" dirty="0">
                <a:solidFill>
                  <a:schemeClr val="bg1"/>
                </a:solidFill>
                <a:latin typeface="Consolas" panose="020B0609020204030204" pitchFamily="49" charset="0"/>
                <a:cs typeface="Courier New" panose="02070309020205020404" pitchFamily="49" charset="0"/>
              </a:rPr>
              <a:t>		      "Should be 1.333")</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p>
          <a:p>
            <a:pPr>
              <a:spcBef>
                <a:spcPct val="0"/>
              </a:spcBef>
            </a:pP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if __name__ == "__main__":</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1"/>
                </a:solidFill>
                <a:latin typeface="Consolas" panose="020B0609020204030204" pitchFamily="49" charset="0"/>
                <a:cs typeface="Courier New" panose="02070309020205020404" pitchFamily="49" charset="0"/>
              </a:rPr>
              <a:t>unittest.main</a:t>
            </a:r>
            <a:r>
              <a:rPr lang="en-GB" sz="1400" dirty="0">
                <a:solidFill>
                  <a:schemeClr val="bg1"/>
                </a:solidFill>
                <a:latin typeface="Consolas" panose="020B06090202040302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2A4DCD6E-3351-2843-EC8B-B7CDAF8385AC}"/>
              </a:ext>
            </a:extLst>
          </p:cNvPr>
          <p:cNvSpPr txBox="1"/>
          <p:nvPr/>
        </p:nvSpPr>
        <p:spPr>
          <a:xfrm>
            <a:off x="9595103" y="774490"/>
            <a:ext cx="2500439"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tests\test_demo_calc.py</a:t>
            </a:r>
          </a:p>
        </p:txBody>
      </p:sp>
    </p:spTree>
    <p:extLst>
      <p:ext uri="{BB962C8B-B14F-4D97-AF65-F5344CB8AC3E}">
        <p14:creationId xmlns:p14="http://schemas.microsoft.com/office/powerpoint/2010/main" val="374893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Explain the purpose of software testing and identify key testing types.</a:t>
            </a:r>
          </a:p>
          <a:p>
            <a:pPr marL="285750" indent="-285750">
              <a:buFont typeface="Arial" panose="020B0604020202020204" pitchFamily="34" charset="0"/>
              <a:buChar char="•"/>
            </a:pPr>
            <a:r>
              <a:rPr lang="en-GB" sz="1600" dirty="0"/>
              <a:t>Distinguish between manual and automated testing approaches.</a:t>
            </a:r>
          </a:p>
          <a:p>
            <a:pPr marL="285750" indent="-285750">
              <a:buFont typeface="Arial" panose="020B0604020202020204" pitchFamily="34" charset="0"/>
              <a:buChar char="•"/>
            </a:pPr>
            <a:r>
              <a:rPr lang="en-GB" sz="1600" dirty="0"/>
              <a:t>Develop a simple Python calculator app and apply basic testing principles.</a:t>
            </a:r>
          </a:p>
          <a:p>
            <a:pPr marL="285750" indent="-285750">
              <a:buFont typeface="Arial" panose="020B0604020202020204" pitchFamily="34" charset="0"/>
              <a:buChar char="•"/>
            </a:pPr>
            <a:r>
              <a:rPr lang="en-GB" sz="1600" dirty="0"/>
              <a:t>Write and test docstrings, including automated </a:t>
            </a:r>
            <a:r>
              <a:rPr lang="en-GB" sz="1600" dirty="0" err="1"/>
              <a:t>doctest</a:t>
            </a:r>
            <a:r>
              <a:rPr lang="en-GB" sz="1600" dirty="0"/>
              <a:t> execution.</a:t>
            </a:r>
          </a:p>
          <a:p>
            <a:pPr marL="285750" indent="-285750">
              <a:buFont typeface="Arial" panose="020B0604020202020204" pitchFamily="34" charset="0"/>
              <a:buChar char="•"/>
            </a:pPr>
            <a:r>
              <a:rPr lang="en-GB" sz="1600" dirty="0"/>
              <a:t>Use assertions and structured unit tests to verify code behaviour.</a:t>
            </a:r>
          </a:p>
          <a:p>
            <a:pPr marL="285750" indent="-285750">
              <a:buFont typeface="Arial" panose="020B0604020202020204" pitchFamily="34" charset="0"/>
              <a:buChar char="•"/>
            </a:pPr>
            <a:r>
              <a:rPr lang="en-GB" sz="1600" dirty="0"/>
              <a:t>Run and manage test scripts with Python test runners.</a:t>
            </a:r>
          </a:p>
          <a:p>
            <a:pPr marL="285750" indent="-285750">
              <a:buFont typeface="Arial" panose="020B0604020202020204" pitchFamily="34" charset="0"/>
              <a:buChar char="•"/>
            </a:pPr>
            <a:r>
              <a:rPr lang="en-GB" sz="1600" dirty="0"/>
              <a:t>Create and execute tests using </a:t>
            </a:r>
            <a:r>
              <a:rPr lang="en-GB" sz="1600" dirty="0" err="1"/>
              <a:t>Pytest</a:t>
            </a:r>
            <a:r>
              <a:rPr lang="en-GB" sz="1600" dirty="0"/>
              <a:t> and interpret its output.</a:t>
            </a:r>
          </a:p>
        </p:txBody>
      </p:sp>
      <p:pic>
        <p:nvPicPr>
          <p:cNvPr id="8" name="Picture 7" descr="A person in a lab coat holding test tubes&#10;&#10;AI-generated content may be incorrect.">
            <a:extLst>
              <a:ext uri="{FF2B5EF4-FFF2-40B4-BE49-F238E27FC236}">
                <a16:creationId xmlns:a16="http://schemas.microsoft.com/office/drawing/2014/main" id="{66BD6DDC-C496-553A-42D0-788D9961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578" y="4114800"/>
            <a:ext cx="3482138" cy="283754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F294E-C301-7BC6-9416-827230A8EAA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BB9D35-D6EB-5090-C495-4690C87CD022}"/>
              </a:ext>
            </a:extLst>
          </p:cNvPr>
          <p:cNvSpPr>
            <a:spLocks noGrp="1"/>
          </p:cNvSpPr>
          <p:nvPr>
            <p:ph type="ctrTitle"/>
          </p:nvPr>
        </p:nvSpPr>
        <p:spPr/>
        <p:txBody>
          <a:bodyPr/>
          <a:lstStyle/>
          <a:p>
            <a:r>
              <a:rPr lang="en-GB" dirty="0"/>
              <a:t>Unit Testing – Test Runners and Assertions</a:t>
            </a:r>
          </a:p>
        </p:txBody>
      </p:sp>
      <p:sp>
        <p:nvSpPr>
          <p:cNvPr id="7" name="Text Placeholder 6">
            <a:extLst>
              <a:ext uri="{FF2B5EF4-FFF2-40B4-BE49-F238E27FC236}">
                <a16:creationId xmlns:a16="http://schemas.microsoft.com/office/drawing/2014/main" id="{07AE6354-CF55-0581-3296-57796587888D}"/>
              </a:ext>
            </a:extLst>
          </p:cNvPr>
          <p:cNvSpPr>
            <a:spLocks noGrp="1"/>
          </p:cNvSpPr>
          <p:nvPr>
            <p:ph type="body" sz="quarter" idx="13"/>
          </p:nvPr>
        </p:nvSpPr>
        <p:spPr>
          <a:xfrm>
            <a:off x="443922" y="1733108"/>
            <a:ext cx="5295948" cy="4348715"/>
          </a:xfrm>
        </p:spPr>
        <p:txBody>
          <a:bodyPr/>
          <a:lstStyle/>
          <a:p>
            <a:r>
              <a:rPr lang="en-GB" b="1" dirty="0" err="1"/>
              <a:t>unittest</a:t>
            </a:r>
            <a:r>
              <a:rPr lang="en-GB" b="1" dirty="0"/>
              <a:t> Assertions:</a:t>
            </a:r>
          </a:p>
          <a:p>
            <a:pPr marL="285750" indent="-285750">
              <a:buFont typeface="Arial" panose="020B0604020202020204" pitchFamily="34" charset="0"/>
              <a:buChar char="•"/>
            </a:pPr>
            <a:r>
              <a:rPr lang="en-GB" dirty="0"/>
              <a:t>Numerous methods to assert test on..</a:t>
            </a:r>
          </a:p>
          <a:p>
            <a:pPr marL="285750" indent="-285750">
              <a:buFont typeface="Arial" panose="020B0604020202020204" pitchFamily="34" charset="0"/>
              <a:buChar char="•"/>
            </a:pPr>
            <a:r>
              <a:rPr lang="en-GB" dirty="0"/>
              <a:t>values</a:t>
            </a:r>
          </a:p>
          <a:p>
            <a:pPr marL="285750" indent="-285750">
              <a:buFont typeface="Arial" panose="020B0604020202020204" pitchFamily="34" charset="0"/>
              <a:buChar char="•"/>
            </a:pPr>
            <a:r>
              <a:rPr lang="en-GB" dirty="0"/>
              <a:t>types</a:t>
            </a:r>
          </a:p>
          <a:p>
            <a:pPr marL="285750" indent="-285750">
              <a:buFont typeface="Arial" panose="020B0604020202020204" pitchFamily="34" charset="0"/>
              <a:buChar char="•"/>
            </a:pPr>
            <a:r>
              <a:rPr lang="en-GB" dirty="0"/>
              <a:t>existence of variables</a:t>
            </a:r>
          </a:p>
          <a:p>
            <a:pPr marL="285750" indent="-285750">
              <a:buFont typeface="Arial" panose="020B0604020202020204" pitchFamily="34" charset="0"/>
              <a:buChar char="•"/>
            </a:pPr>
            <a:r>
              <a:rPr lang="en-GB" dirty="0"/>
              <a:t>Name file starting with ‘test’</a:t>
            </a:r>
          </a:p>
          <a:p>
            <a:r>
              <a:rPr lang="en-GB" b="1" dirty="0"/>
              <a:t>Writing assertions:</a:t>
            </a:r>
          </a:p>
          <a:p>
            <a:pPr marL="285750" indent="-285750">
              <a:buFont typeface="Arial" panose="020B0604020202020204" pitchFamily="34" charset="0"/>
              <a:buChar char="•"/>
            </a:pPr>
            <a:r>
              <a:rPr lang="en-GB" dirty="0"/>
              <a:t>Tests should be repeatable.</a:t>
            </a:r>
          </a:p>
          <a:p>
            <a:pPr marL="285750" indent="-285750">
              <a:buFont typeface="Arial" panose="020B0604020202020204" pitchFamily="34" charset="0"/>
              <a:buChar char="•"/>
            </a:pPr>
            <a:r>
              <a:rPr lang="en-GB" dirty="0"/>
              <a:t>Deterministic/predictable.</a:t>
            </a:r>
          </a:p>
          <a:p>
            <a:pPr marL="285750" indent="-285750">
              <a:buFont typeface="Arial" panose="020B0604020202020204" pitchFamily="34" charset="0"/>
              <a:buChar char="•"/>
            </a:pPr>
            <a:r>
              <a:rPr lang="en-GB" dirty="0"/>
              <a:t>Relate to your input data.</a:t>
            </a:r>
          </a:p>
          <a:p>
            <a:r>
              <a:rPr lang="en-GB" b="1" dirty="0"/>
              <a:t>In this example, we are testing for the function raising an exception.</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419B001-0BA6-6B12-67F3-34640915BDCD}"/>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2" name="Text Box 6">
            <a:extLst>
              <a:ext uri="{FF2B5EF4-FFF2-40B4-BE49-F238E27FC236}">
                <a16:creationId xmlns:a16="http://schemas.microsoft.com/office/drawing/2014/main" id="{371337F1-F882-9DC6-0F65-23799118D4A6}"/>
              </a:ext>
            </a:extLst>
          </p:cNvPr>
          <p:cNvSpPr txBox="1">
            <a:spLocks noChangeArrowheads="1"/>
          </p:cNvSpPr>
          <p:nvPr/>
        </p:nvSpPr>
        <p:spPr bwMode="auto">
          <a:xfrm>
            <a:off x="6116321" y="4490047"/>
            <a:ext cx="5615940" cy="116955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def div(x, z):</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 Returns x divided by z, as a float.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if z == 0:</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1"/>
                </a:solidFill>
                <a:latin typeface="Consolas" panose="020B0609020204030204" pitchFamily="49" charset="0"/>
                <a:cs typeface="Courier New" panose="02070309020205020404" pitchFamily="49" charset="0"/>
              </a:rPr>
              <a:t>raise</a:t>
            </a: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2"/>
                </a:solidFill>
                <a:latin typeface="Consolas" panose="020B0609020204030204" pitchFamily="49" charset="0"/>
                <a:cs typeface="Courier New" panose="02070309020205020404" pitchFamily="49" charset="0"/>
              </a:rPr>
              <a:t>ZeroDivisionError</a:t>
            </a:r>
            <a:r>
              <a:rPr lang="en-GB" sz="1400" dirty="0">
                <a:solidFill>
                  <a:schemeClr val="bg1"/>
                </a:solidFill>
                <a:latin typeface="Consolas" panose="020B0609020204030204" pitchFamily="49" charset="0"/>
                <a:cs typeface="Courier New" panose="02070309020205020404" pitchFamily="49" charset="0"/>
              </a:rPr>
              <a:t>("Divisor must be zero")</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float(f"{x/z:.3f}")</a:t>
            </a:r>
          </a:p>
        </p:txBody>
      </p:sp>
      <p:sp>
        <p:nvSpPr>
          <p:cNvPr id="3" name="Text Box 6">
            <a:extLst>
              <a:ext uri="{FF2B5EF4-FFF2-40B4-BE49-F238E27FC236}">
                <a16:creationId xmlns:a16="http://schemas.microsoft.com/office/drawing/2014/main" id="{55461C42-D50D-3E29-1C8E-71ED9DD145E3}"/>
              </a:ext>
            </a:extLst>
          </p:cNvPr>
          <p:cNvSpPr txBox="1">
            <a:spLocks noChangeArrowheads="1"/>
          </p:cNvSpPr>
          <p:nvPr/>
        </p:nvSpPr>
        <p:spPr bwMode="auto">
          <a:xfrm>
            <a:off x="6116322" y="5787132"/>
            <a:ext cx="5615940" cy="95410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(self):</a:t>
            </a:r>
          </a:p>
          <a:p>
            <a:pPr>
              <a:spcBef>
                <a:spcPct val="0"/>
              </a:spcBef>
            </a:pP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1"/>
                </a:solidFill>
                <a:latin typeface="Consolas" panose="020B0609020204030204" pitchFamily="49" charset="0"/>
                <a:cs typeface="Courier New" panose="02070309020205020404" pitchFamily="49" charset="0"/>
              </a:rPr>
              <a:t>self.assertRaises</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2"/>
                </a:solidFill>
                <a:latin typeface="Consolas" panose="020B0609020204030204" pitchFamily="49" charset="0"/>
                <a:cs typeface="Courier New" panose="02070309020205020404" pitchFamily="49" charset="0"/>
              </a:rPr>
              <a:t>ZeroDivisionError</a:t>
            </a: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demo_calc.div</a:t>
            </a:r>
            <a:r>
              <a:rPr lang="en-GB" sz="1400" dirty="0">
                <a:solidFill>
                  <a:schemeClr val="bg1"/>
                </a:solidFill>
                <a:latin typeface="Consolas" panose="020B0609020204030204" pitchFamily="49" charset="0"/>
                <a:cs typeface="Courier New" panose="02070309020205020404" pitchFamily="49" charset="0"/>
              </a:rPr>
              <a:t>, </a:t>
            </a:r>
          </a:p>
          <a:p>
            <a:pPr>
              <a:spcBef>
                <a:spcPct val="0"/>
              </a:spcBef>
            </a:pPr>
            <a:r>
              <a:rPr lang="en-GB" sz="1400" dirty="0">
                <a:solidFill>
                  <a:schemeClr val="bg1"/>
                </a:solidFill>
                <a:latin typeface="Consolas" panose="020B0609020204030204" pitchFamily="49" charset="0"/>
                <a:cs typeface="Courier New" panose="02070309020205020404" pitchFamily="49" charset="0"/>
              </a:rPr>
              <a:t>		   4, 0)</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p>
        </p:txBody>
      </p:sp>
      <p:graphicFrame>
        <p:nvGraphicFramePr>
          <p:cNvPr id="10" name="Table 9">
            <a:extLst>
              <a:ext uri="{FF2B5EF4-FFF2-40B4-BE49-F238E27FC236}">
                <a16:creationId xmlns:a16="http://schemas.microsoft.com/office/drawing/2014/main" id="{A351F640-2B95-2E3D-07CF-0535E5C7D78F}"/>
              </a:ext>
            </a:extLst>
          </p:cNvPr>
          <p:cNvGraphicFramePr>
            <a:graphicFrameLocks noGrp="1"/>
          </p:cNvGraphicFramePr>
          <p:nvPr>
            <p:extLst>
              <p:ext uri="{D42A27DB-BD31-4B8C-83A1-F6EECF244321}">
                <p14:modId xmlns:p14="http://schemas.microsoft.com/office/powerpoint/2010/main" val="3808489917"/>
              </p:ext>
            </p:extLst>
          </p:nvPr>
        </p:nvGraphicFramePr>
        <p:xfrm>
          <a:off x="6664312" y="1289885"/>
          <a:ext cx="4366260" cy="3100910"/>
        </p:xfrm>
        <a:graphic>
          <a:graphicData uri="http://schemas.openxmlformats.org/drawingml/2006/table">
            <a:tbl>
              <a:tblPr firstRow="1" bandRow="1">
                <a:tableStyleId>{5C22544A-7EE6-4342-B048-85BDC9FD1C3A}</a:tableStyleId>
              </a:tblPr>
              <a:tblGrid>
                <a:gridCol w="2857499">
                  <a:extLst>
                    <a:ext uri="{9D8B030D-6E8A-4147-A177-3AD203B41FA5}">
                      <a16:colId xmlns:a16="http://schemas.microsoft.com/office/drawing/2014/main" val="1551974525"/>
                    </a:ext>
                  </a:extLst>
                </a:gridCol>
                <a:gridCol w="1508761">
                  <a:extLst>
                    <a:ext uri="{9D8B030D-6E8A-4147-A177-3AD203B41FA5}">
                      <a16:colId xmlns:a16="http://schemas.microsoft.com/office/drawing/2014/main" val="587885695"/>
                    </a:ext>
                  </a:extLst>
                </a:gridCol>
              </a:tblGrid>
              <a:tr h="315160">
                <a:tc>
                  <a:txBody>
                    <a:bodyPr/>
                    <a:lstStyle/>
                    <a:p>
                      <a:pPr algn="ctr"/>
                      <a:r>
                        <a:rPr lang="en-GB" sz="1800" dirty="0">
                          <a:solidFill>
                            <a:schemeClr val="tx2"/>
                          </a:solidFill>
                        </a:rPr>
                        <a:t>Method</a:t>
                      </a:r>
                    </a:p>
                  </a:txBody>
                  <a:tcPr marL="73273" marR="73273" marT="36637" marB="36637" anchor="ctr">
                    <a:solidFill>
                      <a:schemeClr val="accent3"/>
                    </a:solidFill>
                  </a:tcPr>
                </a:tc>
                <a:tc>
                  <a:txBody>
                    <a:bodyPr/>
                    <a:lstStyle/>
                    <a:p>
                      <a:pPr algn="ctr"/>
                      <a:r>
                        <a:rPr lang="en-GB" sz="1800" dirty="0">
                          <a:solidFill>
                            <a:schemeClr val="tx2"/>
                          </a:solidFill>
                        </a:rPr>
                        <a:t>Equivalent</a:t>
                      </a:r>
                    </a:p>
                  </a:txBody>
                  <a:tcPr marL="73273" marR="73273" marT="36637" marB="36637" anchor="ctr">
                    <a:solidFill>
                      <a:schemeClr val="accent3"/>
                    </a:solidFill>
                  </a:tcPr>
                </a:tc>
                <a:extLst>
                  <a:ext uri="{0D108BD9-81ED-4DB2-BD59-A6C34878D82A}">
                    <a16:rowId xmlns:a16="http://schemas.microsoft.com/office/drawing/2014/main" val="2345767861"/>
                  </a:ext>
                </a:extLst>
              </a:tr>
              <a:tr h="30134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assertEqual</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40000"/>
                        <a:lumOff val="60000"/>
                      </a:schemeClr>
                    </a:solidFill>
                  </a:tcPr>
                </a:tc>
                <a:tc>
                  <a:txBody>
                    <a:bodyPr/>
                    <a:lstStyle/>
                    <a:p>
                      <a:pPr>
                        <a:spcBef>
                          <a:spcPts val="600"/>
                        </a:spcBef>
                      </a:pPr>
                      <a:r>
                        <a:rPr lang="en-US" altLang="en-US" sz="1700" dirty="0"/>
                        <a:t>a == b</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0134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assertTrue</a:t>
                      </a: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bool(x) is True</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2753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assertFalse</a:t>
                      </a: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3">
                        <a:lumMod val="40000"/>
                        <a:lumOff val="60000"/>
                      </a:schemeClr>
                    </a:solidFill>
                  </a:tcPr>
                </a:tc>
                <a:tc>
                  <a:txBody>
                    <a:bodyPr/>
                    <a:lstStyle/>
                    <a:p>
                      <a:pPr>
                        <a:spcBef>
                          <a:spcPts val="600"/>
                        </a:spcBef>
                      </a:pPr>
                      <a:r>
                        <a:rPr lang="en-US" altLang="en-US" sz="1700" dirty="0"/>
                        <a:t>bool(x) is False</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0134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assertIs</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a is b</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assertIsNone</a:t>
                      </a: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x is None</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assertIn</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a in b</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assertIsInstance</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40000"/>
                        <a:lumOff val="60000"/>
                      </a:schemeClr>
                    </a:solidFill>
                  </a:tcPr>
                </a:tc>
                <a:tc>
                  <a:txBody>
                    <a:bodyPr/>
                    <a:lstStyle/>
                    <a:p>
                      <a:pPr>
                        <a:spcBef>
                          <a:spcPts val="600"/>
                        </a:spcBef>
                      </a:pPr>
                      <a:endParaRPr lang="en-US" altLang="en-US" sz="1700" dirty="0"/>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assertRaises</a:t>
                      </a:r>
                      <a:r>
                        <a:rPr lang="en-GB" sz="1700" b="1" i="0" dirty="0">
                          <a:latin typeface="Consolas" panose="020B0609020204030204" pitchFamily="49" charset="0"/>
                          <a:cs typeface="Courier New" panose="02070309020205020404" pitchFamily="49" charset="0"/>
                        </a:rPr>
                        <a:t>(a, *</a:t>
                      </a:r>
                      <a:r>
                        <a:rPr lang="en-GB" sz="1700" b="1" i="0" dirty="0" err="1">
                          <a:latin typeface="Consolas" panose="020B0609020204030204" pitchFamily="49" charset="0"/>
                          <a:cs typeface="Courier New" panose="02070309020205020404" pitchFamily="49" charset="0"/>
                        </a:rPr>
                        <a:t>args</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a == Exception</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794068945"/>
                  </a:ext>
                </a:extLst>
              </a:tr>
            </a:tbl>
          </a:graphicData>
        </a:graphic>
      </p:graphicFrame>
    </p:spTree>
    <p:extLst>
      <p:ext uri="{BB962C8B-B14F-4D97-AF65-F5344CB8AC3E}">
        <p14:creationId xmlns:p14="http://schemas.microsoft.com/office/powerpoint/2010/main" val="3548857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D3469A-89ED-ED94-0A27-C037C4A644D9}"/>
              </a:ext>
            </a:extLst>
          </p:cNvPr>
          <p:cNvSpPr>
            <a:spLocks noGrp="1"/>
          </p:cNvSpPr>
          <p:nvPr>
            <p:ph type="ctrTitle"/>
          </p:nvPr>
        </p:nvSpPr>
        <p:spPr/>
        <p:txBody>
          <a:bodyPr/>
          <a:lstStyle/>
          <a:p>
            <a:r>
              <a:rPr lang="en-GB" dirty="0"/>
              <a:t>Test Scripts – Location and Executing from Command Line</a:t>
            </a:r>
          </a:p>
        </p:txBody>
      </p:sp>
      <p:sp>
        <p:nvSpPr>
          <p:cNvPr id="7" name="Text Placeholder 6">
            <a:extLst>
              <a:ext uri="{FF2B5EF4-FFF2-40B4-BE49-F238E27FC236}">
                <a16:creationId xmlns:a16="http://schemas.microsoft.com/office/drawing/2014/main" id="{164B7A9E-2D50-CDD2-DF16-5DF3D0B478D1}"/>
              </a:ext>
            </a:extLst>
          </p:cNvPr>
          <p:cNvSpPr>
            <a:spLocks noGrp="1"/>
          </p:cNvSpPr>
          <p:nvPr>
            <p:ph type="body" sz="quarter" idx="13"/>
          </p:nvPr>
        </p:nvSpPr>
        <p:spPr>
          <a:xfrm>
            <a:off x="443922" y="1566918"/>
            <a:ext cx="5744228" cy="4514905"/>
          </a:xfrm>
        </p:spPr>
        <p:txBody>
          <a:bodyPr/>
          <a:lstStyle/>
          <a:p>
            <a:r>
              <a:rPr lang="en-GB" b="1" dirty="0"/>
              <a:t>Standard test cases:</a:t>
            </a:r>
          </a:p>
          <a:p>
            <a:pPr marL="285750" indent="-285750">
              <a:buFont typeface="Arial" panose="020B0604020202020204" pitchFamily="34" charset="0"/>
              <a:buChar char="•"/>
            </a:pPr>
            <a:r>
              <a:rPr lang="en-GB" dirty="0"/>
              <a:t>Located in folder above application folder.</a:t>
            </a:r>
          </a:p>
          <a:p>
            <a:pPr marL="285750" indent="-285750">
              <a:buFont typeface="Arial" panose="020B0604020202020204" pitchFamily="34" charset="0"/>
              <a:buChar char="•"/>
            </a:pPr>
            <a:r>
              <a:rPr lang="en-GB" dirty="0"/>
              <a:t>Needs to be able to import application.</a:t>
            </a:r>
          </a:p>
          <a:p>
            <a:pPr marL="285750" indent="-285750">
              <a:buFont typeface="Arial" panose="020B0604020202020204" pitchFamily="34" charset="0"/>
              <a:buChar char="•"/>
            </a:pPr>
            <a:r>
              <a:rPr lang="en-GB" dirty="0"/>
              <a:t>Name file starting with ‘test’.</a:t>
            </a:r>
          </a:p>
          <a:p>
            <a:r>
              <a:rPr lang="en-GB" b="1" dirty="0"/>
              <a:t>Complex test cases:</a:t>
            </a:r>
          </a:p>
          <a:p>
            <a:pPr marL="285750" indent="-285750">
              <a:buFont typeface="Arial" panose="020B0604020202020204" pitchFamily="34" charset="0"/>
              <a:buChar char="•"/>
            </a:pPr>
            <a:r>
              <a:rPr lang="en-GB" dirty="0"/>
              <a:t>Create a sub package called tests.</a:t>
            </a:r>
          </a:p>
          <a:p>
            <a:pPr marL="285750" indent="-285750">
              <a:buFont typeface="Arial" panose="020B0604020202020204" pitchFamily="34" charset="0"/>
              <a:buChar char="•"/>
            </a:pPr>
            <a:r>
              <a:rPr lang="en-GB" dirty="0"/>
              <a:t>Split tests into files starting with ‘test*.</a:t>
            </a:r>
            <a:r>
              <a:rPr lang="en-GB" dirty="0" err="1"/>
              <a:t>py</a:t>
            </a:r>
            <a:r>
              <a:rPr lang="en-GB" dirty="0"/>
              <a:t>’.</a:t>
            </a:r>
          </a:p>
          <a:p>
            <a:r>
              <a:rPr lang="en-GB" b="1" dirty="0"/>
              <a:t>Running a single test module:</a:t>
            </a:r>
          </a:p>
          <a:p>
            <a:endParaRPr lang="en-GB" dirty="0"/>
          </a:p>
          <a:p>
            <a:r>
              <a:rPr lang="en-GB" b="1" dirty="0"/>
              <a:t>Running a single test case:</a:t>
            </a:r>
          </a:p>
          <a:p>
            <a:endParaRPr lang="en-GB" dirty="0"/>
          </a:p>
          <a:p>
            <a:r>
              <a:rPr lang="en-GB" b="1" dirty="0"/>
              <a:t>        Running all tests:</a:t>
            </a:r>
          </a:p>
          <a:p>
            <a:endParaRPr lang="en-GB" dirty="0"/>
          </a:p>
        </p:txBody>
      </p:sp>
      <p:sp>
        <p:nvSpPr>
          <p:cNvPr id="4" name="Slide Number Placeholder 3">
            <a:extLst>
              <a:ext uri="{FF2B5EF4-FFF2-40B4-BE49-F238E27FC236}">
                <a16:creationId xmlns:a16="http://schemas.microsoft.com/office/drawing/2014/main" id="{2738099C-BBDD-AD77-4C65-51C58C8C504D}"/>
              </a:ext>
            </a:extLst>
          </p:cNvPr>
          <p:cNvSpPr>
            <a:spLocks noGrp="1"/>
          </p:cNvSpPr>
          <p:nvPr>
            <p:ph type="sldNum" sz="quarter" idx="12"/>
          </p:nvPr>
        </p:nvSpPr>
        <p:spPr/>
        <p:txBody>
          <a:bodyPr/>
          <a:lstStyle/>
          <a:p>
            <a:fld id="{F3469444-D02B-D446-9CF8-19DEDDE073D1}" type="slidenum">
              <a:rPr lang="en-US" smtClean="0"/>
              <a:pPr/>
              <a:t>21</a:t>
            </a:fld>
            <a:endParaRPr lang="en-US" dirty="0"/>
          </a:p>
        </p:txBody>
      </p:sp>
      <p:sp>
        <p:nvSpPr>
          <p:cNvPr id="9" name="Text Box 6">
            <a:extLst>
              <a:ext uri="{FF2B5EF4-FFF2-40B4-BE49-F238E27FC236}">
                <a16:creationId xmlns:a16="http://schemas.microsoft.com/office/drawing/2014/main" id="{082223C1-2941-E92C-0550-11F0CA4A83FF}"/>
              </a:ext>
            </a:extLst>
          </p:cNvPr>
          <p:cNvSpPr txBox="1">
            <a:spLocks noChangeArrowheads="1"/>
          </p:cNvSpPr>
          <p:nvPr/>
        </p:nvSpPr>
        <p:spPr bwMode="auto">
          <a:xfrm>
            <a:off x="703037" y="4797774"/>
            <a:ext cx="6469924"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C:\Calc\&gt; python –m </a:t>
            </a:r>
            <a:r>
              <a:rPr lang="en-GB" sz="1800" dirty="0" err="1">
                <a:solidFill>
                  <a:schemeClr val="bg1"/>
                </a:solidFill>
                <a:latin typeface="Consolas" panose="020B0609020204030204" pitchFamily="49" charset="0"/>
                <a:cs typeface="Courier New" panose="02070309020205020404" pitchFamily="49" charset="0"/>
              </a:rPr>
              <a:t>unittest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tests.test_demo_calc</a:t>
            </a:r>
            <a:endParaRPr lang="en-GB" sz="1800" dirty="0">
              <a:solidFill>
                <a:schemeClr val="bg1"/>
              </a:solidFill>
              <a:latin typeface="Consolas" panose="020B0609020204030204" pitchFamily="49" charset="0"/>
              <a:cs typeface="Courier New" panose="02070309020205020404" pitchFamily="49" charset="0"/>
            </a:endParaRPr>
          </a:p>
        </p:txBody>
      </p:sp>
      <p:sp>
        <p:nvSpPr>
          <p:cNvPr id="10" name="Text Box 6">
            <a:extLst>
              <a:ext uri="{FF2B5EF4-FFF2-40B4-BE49-F238E27FC236}">
                <a16:creationId xmlns:a16="http://schemas.microsoft.com/office/drawing/2014/main" id="{F92ADFAE-BCA1-C3D5-97FF-173083834762}"/>
              </a:ext>
            </a:extLst>
          </p:cNvPr>
          <p:cNvSpPr txBox="1">
            <a:spLocks noChangeArrowheads="1"/>
          </p:cNvSpPr>
          <p:nvPr/>
        </p:nvSpPr>
        <p:spPr bwMode="auto">
          <a:xfrm>
            <a:off x="703036" y="5541035"/>
            <a:ext cx="7607844"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C:\Calc\&gt; python –m </a:t>
            </a:r>
            <a:r>
              <a:rPr lang="en-GB" sz="1800" dirty="0" err="1">
                <a:solidFill>
                  <a:schemeClr val="bg1"/>
                </a:solidFill>
                <a:latin typeface="Consolas" panose="020B0609020204030204" pitchFamily="49" charset="0"/>
                <a:cs typeface="Courier New" panose="02070309020205020404" pitchFamily="49" charset="0"/>
              </a:rPr>
              <a:t>unittest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tests.test_demo_calc.test_add</a:t>
            </a:r>
            <a:endParaRPr lang="en-GB" sz="1800" dirty="0">
              <a:solidFill>
                <a:schemeClr val="bg1"/>
              </a:solidFill>
              <a:latin typeface="Consolas" panose="020B0609020204030204" pitchFamily="49" charset="0"/>
              <a:cs typeface="Courier New" panose="02070309020205020404" pitchFamily="49" charset="0"/>
            </a:endParaRPr>
          </a:p>
        </p:txBody>
      </p:sp>
      <p:sp>
        <p:nvSpPr>
          <p:cNvPr id="11" name="Text Box 6">
            <a:extLst>
              <a:ext uri="{FF2B5EF4-FFF2-40B4-BE49-F238E27FC236}">
                <a16:creationId xmlns:a16="http://schemas.microsoft.com/office/drawing/2014/main" id="{F2490FC1-9595-C2DF-2FAB-CC432401D7C3}"/>
              </a:ext>
            </a:extLst>
          </p:cNvPr>
          <p:cNvSpPr txBox="1">
            <a:spLocks noChangeArrowheads="1"/>
          </p:cNvSpPr>
          <p:nvPr/>
        </p:nvSpPr>
        <p:spPr bwMode="auto">
          <a:xfrm>
            <a:off x="946876" y="6341903"/>
            <a:ext cx="4976404"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C:\Calc\&gt; python –m </a:t>
            </a:r>
            <a:r>
              <a:rPr lang="en-GB" sz="1800" dirty="0" err="1">
                <a:solidFill>
                  <a:schemeClr val="bg1"/>
                </a:solidFill>
                <a:latin typeface="Consolas" panose="020B0609020204030204" pitchFamily="49" charset="0"/>
                <a:cs typeface="Courier New" panose="02070309020205020404" pitchFamily="49" charset="0"/>
              </a:rPr>
              <a:t>unittest</a:t>
            </a:r>
            <a:r>
              <a:rPr lang="en-GB" sz="1800" dirty="0">
                <a:solidFill>
                  <a:schemeClr val="bg1"/>
                </a:solidFill>
                <a:latin typeface="Consolas" panose="020B0609020204030204" pitchFamily="49" charset="0"/>
                <a:cs typeface="Courier New" panose="02070309020205020404" pitchFamily="49" charset="0"/>
              </a:rPr>
              <a:t> discover</a:t>
            </a:r>
          </a:p>
        </p:txBody>
      </p:sp>
      <p:pic>
        <p:nvPicPr>
          <p:cNvPr id="20" name="Picture 19" descr="A screenshot of a computer screen&#10;&#10;AI-generated content may be incorrect.">
            <a:extLst>
              <a:ext uri="{FF2B5EF4-FFF2-40B4-BE49-F238E27FC236}">
                <a16:creationId xmlns:a16="http://schemas.microsoft.com/office/drawing/2014/main" id="{D1A4D606-6C4C-D265-C22A-4FC84FE9D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880" y="1580904"/>
            <a:ext cx="3325657" cy="4396044"/>
          </a:xfrm>
          <a:prstGeom prst="rect">
            <a:avLst/>
          </a:prstGeom>
        </p:spPr>
      </p:pic>
    </p:spTree>
    <p:extLst>
      <p:ext uri="{BB962C8B-B14F-4D97-AF65-F5344CB8AC3E}">
        <p14:creationId xmlns:p14="http://schemas.microsoft.com/office/powerpoint/2010/main" val="3668741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1FC6-9714-391C-3BC9-61F605633EC9}"/>
            </a:ext>
          </a:extLst>
        </p:cNvPr>
        <p:cNvGrpSpPr/>
        <p:nvPr/>
      </p:nvGrpSpPr>
      <p:grpSpPr>
        <a:xfrm>
          <a:off x="0" y="0"/>
          <a:ext cx="0" cy="0"/>
          <a:chOff x="0" y="0"/>
          <a:chExt cx="0" cy="0"/>
        </a:xfrm>
      </p:grpSpPr>
      <p:pic>
        <p:nvPicPr>
          <p:cNvPr id="21" name="Picture 20" descr="A computer screen with a computer code&#10;&#10;AI-generated content may be incorrect.">
            <a:extLst>
              <a:ext uri="{FF2B5EF4-FFF2-40B4-BE49-F238E27FC236}">
                <a16:creationId xmlns:a16="http://schemas.microsoft.com/office/drawing/2014/main" id="{37332879-025F-F6D1-02DE-2F80C4AFA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969" y="1549476"/>
            <a:ext cx="5314295" cy="5160771"/>
          </a:xfrm>
          <a:prstGeom prst="rect">
            <a:avLst/>
          </a:prstGeom>
        </p:spPr>
      </p:pic>
      <p:sp>
        <p:nvSpPr>
          <p:cNvPr id="5" name="Title 4">
            <a:extLst>
              <a:ext uri="{FF2B5EF4-FFF2-40B4-BE49-F238E27FC236}">
                <a16:creationId xmlns:a16="http://schemas.microsoft.com/office/drawing/2014/main" id="{A77DC9A9-BA68-813E-217D-BD52D24010FF}"/>
              </a:ext>
            </a:extLst>
          </p:cNvPr>
          <p:cNvSpPr>
            <a:spLocks noGrp="1"/>
          </p:cNvSpPr>
          <p:nvPr>
            <p:ph type="ctrTitle"/>
          </p:nvPr>
        </p:nvSpPr>
        <p:spPr/>
        <p:txBody>
          <a:bodyPr/>
          <a:lstStyle/>
          <a:p>
            <a:r>
              <a:rPr lang="en-GB" dirty="0"/>
              <a:t>Test Scripts –Executing from </a:t>
            </a:r>
            <a:r>
              <a:rPr lang="en-GB" dirty="0" err="1"/>
              <a:t>Pycharm</a:t>
            </a:r>
            <a:endParaRPr lang="en-GB" dirty="0"/>
          </a:p>
        </p:txBody>
      </p:sp>
      <p:sp>
        <p:nvSpPr>
          <p:cNvPr id="7" name="Text Placeholder 6">
            <a:extLst>
              <a:ext uri="{FF2B5EF4-FFF2-40B4-BE49-F238E27FC236}">
                <a16:creationId xmlns:a16="http://schemas.microsoft.com/office/drawing/2014/main" id="{83A24A25-47A5-C806-9A72-BDC76D641BAA}"/>
              </a:ext>
            </a:extLst>
          </p:cNvPr>
          <p:cNvSpPr>
            <a:spLocks noGrp="1"/>
          </p:cNvSpPr>
          <p:nvPr>
            <p:ph type="body" sz="quarter" idx="13"/>
          </p:nvPr>
        </p:nvSpPr>
        <p:spPr>
          <a:xfrm>
            <a:off x="443922" y="1566918"/>
            <a:ext cx="5744228" cy="4514905"/>
          </a:xfrm>
        </p:spPr>
        <p:txBody>
          <a:bodyPr/>
          <a:lstStyle/>
          <a:p>
            <a:r>
              <a:rPr lang="en-GB" b="1" dirty="0"/>
              <a:t>Executing your test script in </a:t>
            </a:r>
            <a:r>
              <a:rPr lang="en-GB" b="1" dirty="0" err="1"/>
              <a:t>Pycharm</a:t>
            </a:r>
            <a:r>
              <a:rPr lang="en-GB" b="1" dirty="0"/>
              <a:t>:</a:t>
            </a:r>
          </a:p>
          <a:p>
            <a:pPr marL="285750" indent="-285750">
              <a:buFont typeface="Arial" panose="020B0604020202020204" pitchFamily="34" charset="0"/>
              <a:buChar char="•"/>
            </a:pPr>
            <a:r>
              <a:rPr lang="en-GB" b="1" dirty="0">
                <a:solidFill>
                  <a:schemeClr val="accent1"/>
                </a:solidFill>
              </a:rPr>
              <a:t>Right-click &gt; Run Python Tests &gt; script.</a:t>
            </a:r>
          </a:p>
          <a:p>
            <a:pPr marL="285750" indent="-285750">
              <a:buFont typeface="Arial" panose="020B0604020202020204" pitchFamily="34" charset="0"/>
              <a:buChar char="•"/>
            </a:pPr>
            <a:r>
              <a:rPr lang="en-GB" b="1" dirty="0">
                <a:solidFill>
                  <a:schemeClr val="accent3"/>
                </a:solidFill>
              </a:rPr>
              <a:t>Or Click Run Button next to Namespace trick</a:t>
            </a:r>
          </a:p>
          <a:p>
            <a:pPr marL="285750" indent="-285750">
              <a:buFont typeface="Arial" panose="020B0604020202020204" pitchFamily="34" charset="0"/>
              <a:buChar char="•"/>
            </a:pPr>
            <a:r>
              <a:rPr lang="en-GB" dirty="0"/>
              <a:t>Or Menu &gt; Run &gt; Run Python Tests &gt; script</a:t>
            </a:r>
          </a:p>
          <a:p>
            <a:endParaRPr lang="en-GB" b="1" dirty="0"/>
          </a:p>
          <a:p>
            <a:r>
              <a:rPr lang="en-GB" b="1" dirty="0"/>
              <a:t>Test runner executes your test code.</a:t>
            </a:r>
          </a:p>
          <a:p>
            <a:pPr marL="285750" indent="-285750">
              <a:buFont typeface="Arial" panose="020B0604020202020204" pitchFamily="34" charset="0"/>
              <a:buChar char="•"/>
            </a:pPr>
            <a:r>
              <a:rPr lang="en-GB" dirty="0"/>
              <a:t>Test result in console.</a:t>
            </a:r>
          </a:p>
          <a:p>
            <a:endParaRPr lang="en-GB" dirty="0"/>
          </a:p>
        </p:txBody>
      </p:sp>
      <p:sp>
        <p:nvSpPr>
          <p:cNvPr id="4" name="Slide Number Placeholder 3">
            <a:extLst>
              <a:ext uri="{FF2B5EF4-FFF2-40B4-BE49-F238E27FC236}">
                <a16:creationId xmlns:a16="http://schemas.microsoft.com/office/drawing/2014/main" id="{51ED6F18-6BA9-6DF6-B1B6-5854C1B1AEE4}"/>
              </a:ext>
            </a:extLst>
          </p:cNvPr>
          <p:cNvSpPr>
            <a:spLocks noGrp="1"/>
          </p:cNvSpPr>
          <p:nvPr>
            <p:ph type="sldNum" sz="quarter" idx="12"/>
          </p:nvPr>
        </p:nvSpPr>
        <p:spPr/>
        <p:txBody>
          <a:bodyPr/>
          <a:lstStyle/>
          <a:p>
            <a:fld id="{F3469444-D02B-D446-9CF8-19DEDDE073D1}" type="slidenum">
              <a:rPr lang="en-US" smtClean="0"/>
              <a:pPr/>
              <a:t>22</a:t>
            </a:fld>
            <a:endParaRPr lang="en-US" dirty="0"/>
          </a:p>
        </p:txBody>
      </p:sp>
      <p:sp>
        <p:nvSpPr>
          <p:cNvPr id="6" name="TextBox 5">
            <a:extLst>
              <a:ext uri="{FF2B5EF4-FFF2-40B4-BE49-F238E27FC236}">
                <a16:creationId xmlns:a16="http://schemas.microsoft.com/office/drawing/2014/main" id="{32016DEB-51F3-336F-3184-A661C3B48909}"/>
              </a:ext>
            </a:extLst>
          </p:cNvPr>
          <p:cNvSpPr txBox="1"/>
          <p:nvPr/>
        </p:nvSpPr>
        <p:spPr>
          <a:xfrm>
            <a:off x="4395251" y="4250836"/>
            <a:ext cx="186039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Run Python Tests</a:t>
            </a:r>
          </a:p>
        </p:txBody>
      </p:sp>
      <p:sp>
        <p:nvSpPr>
          <p:cNvPr id="8" name="TextBox 7">
            <a:extLst>
              <a:ext uri="{FF2B5EF4-FFF2-40B4-BE49-F238E27FC236}">
                <a16:creationId xmlns:a16="http://schemas.microsoft.com/office/drawing/2014/main" id="{56FD1BA6-00EE-E02C-B619-6CAB13A670B8}"/>
              </a:ext>
            </a:extLst>
          </p:cNvPr>
          <p:cNvSpPr txBox="1"/>
          <p:nvPr/>
        </p:nvSpPr>
        <p:spPr>
          <a:xfrm>
            <a:off x="4395250" y="4629002"/>
            <a:ext cx="1860391" cy="369332"/>
          </a:xfrm>
          <a:prstGeom prst="rect">
            <a:avLst/>
          </a:prstGeom>
          <a:solidFill>
            <a:schemeClr val="accent3">
              <a:lumMod val="40000"/>
              <a:lumOff val="60000"/>
            </a:schemeClr>
          </a:solidFill>
          <a:ln>
            <a:noFill/>
          </a:ln>
        </p:spPr>
        <p:txBody>
          <a:bodyPr wrap="square" rtlCol="0">
            <a:spAutoFit/>
          </a:bodyPr>
          <a:lstStyle/>
          <a:p>
            <a:r>
              <a:rPr lang="en-GB" dirty="0"/>
              <a:t>Click Run button</a:t>
            </a:r>
          </a:p>
        </p:txBody>
      </p:sp>
      <p:sp>
        <p:nvSpPr>
          <p:cNvPr id="12" name="Line 11">
            <a:extLst>
              <a:ext uri="{FF2B5EF4-FFF2-40B4-BE49-F238E27FC236}">
                <a16:creationId xmlns:a16="http://schemas.microsoft.com/office/drawing/2014/main" id="{0ABD790F-01C7-F833-68FA-7009DBA0C8F6}"/>
              </a:ext>
            </a:extLst>
          </p:cNvPr>
          <p:cNvSpPr>
            <a:spLocks noChangeShapeType="1"/>
          </p:cNvSpPr>
          <p:nvPr/>
        </p:nvSpPr>
        <p:spPr bwMode="auto">
          <a:xfrm>
            <a:off x="6255642" y="4470399"/>
            <a:ext cx="3795841" cy="508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66879BE4-34C8-FBF5-07C5-B8991AEB75E1}"/>
              </a:ext>
            </a:extLst>
          </p:cNvPr>
          <p:cNvSpPr/>
          <p:nvPr/>
        </p:nvSpPr>
        <p:spPr>
          <a:xfrm>
            <a:off x="6626352" y="4629002"/>
            <a:ext cx="304800" cy="236242"/>
          </a:xfrm>
          <a:prstGeom prst="roundRect">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372F6BE0-093F-E3AB-DA97-538C99308C0E}"/>
              </a:ext>
            </a:extLst>
          </p:cNvPr>
          <p:cNvSpPr>
            <a:spLocks noChangeShapeType="1"/>
          </p:cNvSpPr>
          <p:nvPr/>
        </p:nvSpPr>
        <p:spPr bwMode="auto">
          <a:xfrm>
            <a:off x="6255641" y="4766046"/>
            <a:ext cx="341374" cy="7"/>
          </a:xfrm>
          <a:prstGeom prst="line">
            <a:avLst/>
          </a:prstGeom>
          <a:noFill/>
          <a:ln w="19050">
            <a:solidFill>
              <a:schemeClr val="accent3"/>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616A823B-7725-4CF7-D041-79DD6F2EC737}"/>
              </a:ext>
            </a:extLst>
          </p:cNvPr>
          <p:cNvSpPr/>
          <p:nvPr/>
        </p:nvSpPr>
        <p:spPr>
          <a:xfrm>
            <a:off x="10051483" y="4371340"/>
            <a:ext cx="1566477" cy="25766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EF7B24-C327-60F5-E7AB-FC7933FE0512}"/>
              </a:ext>
            </a:extLst>
          </p:cNvPr>
          <p:cNvSpPr txBox="1"/>
          <p:nvPr/>
        </p:nvSpPr>
        <p:spPr>
          <a:xfrm>
            <a:off x="4395251" y="5721325"/>
            <a:ext cx="1362967" cy="369332"/>
          </a:xfrm>
          <a:prstGeom prst="rect">
            <a:avLst/>
          </a:prstGeom>
          <a:solidFill>
            <a:schemeClr val="accent4">
              <a:lumMod val="40000"/>
              <a:lumOff val="60000"/>
            </a:schemeClr>
          </a:solidFill>
          <a:ln>
            <a:noFill/>
          </a:ln>
        </p:spPr>
        <p:txBody>
          <a:bodyPr wrap="square" rtlCol="0">
            <a:spAutoFit/>
          </a:bodyPr>
          <a:lstStyle/>
          <a:p>
            <a:r>
              <a:rPr lang="en-GB" dirty="0"/>
              <a:t>Test Results</a:t>
            </a:r>
          </a:p>
        </p:txBody>
      </p:sp>
      <p:sp>
        <p:nvSpPr>
          <p:cNvPr id="17" name="Rectangle: Rounded Corners 16">
            <a:extLst>
              <a:ext uri="{FF2B5EF4-FFF2-40B4-BE49-F238E27FC236}">
                <a16:creationId xmlns:a16="http://schemas.microsoft.com/office/drawing/2014/main" id="{5F926EAA-3B61-3EF4-7733-792CDC0F181F}"/>
              </a:ext>
            </a:extLst>
          </p:cNvPr>
          <p:cNvSpPr/>
          <p:nvPr/>
        </p:nvSpPr>
        <p:spPr>
          <a:xfrm>
            <a:off x="6626352" y="5447792"/>
            <a:ext cx="4789118" cy="897051"/>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0B707C85-1DFB-AC97-D216-AC8C71D1A009}"/>
              </a:ext>
            </a:extLst>
          </p:cNvPr>
          <p:cNvSpPr>
            <a:spLocks noChangeShapeType="1"/>
          </p:cNvSpPr>
          <p:nvPr/>
        </p:nvSpPr>
        <p:spPr bwMode="auto">
          <a:xfrm>
            <a:off x="5758218" y="5916674"/>
            <a:ext cx="838797" cy="1166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024961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7EC2C-5570-EC8D-547F-B685F495F2E3}"/>
              </a:ext>
            </a:extLst>
          </p:cNvPr>
          <p:cNvSpPr>
            <a:spLocks noGrp="1"/>
          </p:cNvSpPr>
          <p:nvPr>
            <p:ph type="ctrTitle"/>
          </p:nvPr>
        </p:nvSpPr>
        <p:spPr/>
        <p:txBody>
          <a:bodyPr/>
          <a:lstStyle/>
          <a:p>
            <a:r>
              <a:rPr lang="en-GB" dirty="0"/>
              <a:t>What is Software Testing?</a:t>
            </a:r>
          </a:p>
        </p:txBody>
      </p:sp>
      <p:sp>
        <p:nvSpPr>
          <p:cNvPr id="4" name="Text Placeholder 3">
            <a:extLst>
              <a:ext uri="{FF2B5EF4-FFF2-40B4-BE49-F238E27FC236}">
                <a16:creationId xmlns:a16="http://schemas.microsoft.com/office/drawing/2014/main" id="{8619C065-D9D7-DD01-A79A-73FB88EEEC1C}"/>
              </a:ext>
            </a:extLst>
          </p:cNvPr>
          <p:cNvSpPr>
            <a:spLocks noGrp="1"/>
          </p:cNvSpPr>
          <p:nvPr>
            <p:ph type="body" sz="quarter" idx="14"/>
          </p:nvPr>
        </p:nvSpPr>
        <p:spPr>
          <a:xfrm>
            <a:off x="443921" y="1733108"/>
            <a:ext cx="7153219" cy="4061405"/>
          </a:xfrm>
        </p:spPr>
        <p:txBody>
          <a:bodyPr/>
          <a:lstStyle/>
          <a:p>
            <a:r>
              <a:rPr lang="en-GB" b="1" dirty="0"/>
              <a:t>Checks whether the Application meets the expected  requirements</a:t>
            </a:r>
          </a:p>
          <a:p>
            <a:pPr marL="285750" indent="-285750">
              <a:buFont typeface="Arial" panose="020B0604020202020204" pitchFamily="34" charset="0"/>
              <a:buChar char="•"/>
            </a:pPr>
            <a:r>
              <a:rPr lang="en-GB" dirty="0"/>
              <a:t>Check for </a:t>
            </a:r>
            <a:r>
              <a:rPr lang="en-GB" b="1" dirty="0"/>
              <a:t>Functional</a:t>
            </a:r>
            <a:r>
              <a:rPr lang="en-GB" dirty="0"/>
              <a:t> requirements (When I click this button, an email is sent).</a:t>
            </a:r>
          </a:p>
          <a:p>
            <a:pPr marL="285750" indent="-285750">
              <a:buFont typeface="Arial" panose="020B0604020202020204" pitchFamily="34" charset="0"/>
              <a:buChar char="•"/>
            </a:pPr>
            <a:r>
              <a:rPr lang="en-GB" dirty="0"/>
              <a:t>Check for </a:t>
            </a:r>
            <a:r>
              <a:rPr lang="en-GB" b="1" dirty="0"/>
              <a:t>Non-Functional</a:t>
            </a:r>
            <a:r>
              <a:rPr lang="en-GB" dirty="0"/>
              <a:t> requirements (email is sent within 1 seconds and in a secure way).</a:t>
            </a:r>
          </a:p>
          <a:p>
            <a:r>
              <a:rPr lang="en-GB" b="1" dirty="0"/>
              <a:t>Program code and logic is error free</a:t>
            </a:r>
          </a:p>
          <a:p>
            <a:pPr marL="285750" indent="-285750">
              <a:buFont typeface="Arial" panose="020B0604020202020204" pitchFamily="34" charset="0"/>
              <a:buChar char="•"/>
            </a:pPr>
            <a:r>
              <a:rPr lang="en-GB" dirty="0"/>
              <a:t>Logical errors.</a:t>
            </a:r>
          </a:p>
          <a:p>
            <a:pPr marL="285750" indent="-285750">
              <a:buFont typeface="Arial" panose="020B0604020202020204" pitchFamily="34" charset="0"/>
              <a:buChar char="•"/>
            </a:pPr>
            <a:r>
              <a:rPr lang="en-GB" dirty="0"/>
              <a:t>Arithmetic calculations…</a:t>
            </a:r>
          </a:p>
          <a:p>
            <a:r>
              <a:rPr lang="en-GB" b="1" dirty="0"/>
              <a:t>Application errors</a:t>
            </a:r>
          </a:p>
          <a:p>
            <a:pPr marL="285750" indent="-285750">
              <a:buFont typeface="Arial" panose="020B0604020202020204" pitchFamily="34" charset="0"/>
              <a:buChar char="•"/>
            </a:pPr>
            <a:r>
              <a:rPr lang="en-GB" dirty="0"/>
              <a:t>Different modules work well together.</a:t>
            </a:r>
          </a:p>
          <a:p>
            <a:pPr marL="285750" indent="-285750">
              <a:buFont typeface="Arial" panose="020B0604020202020204" pitchFamily="34" charset="0"/>
              <a:buChar char="•"/>
            </a:pPr>
            <a:r>
              <a:rPr lang="en-GB" dirty="0"/>
              <a:t>System as a whole works.</a:t>
            </a:r>
          </a:p>
          <a:p>
            <a:pPr marL="285750" indent="-285750">
              <a:buFont typeface="Arial" panose="020B0604020202020204" pitchFamily="34" charset="0"/>
              <a:buChar char="•"/>
            </a:pPr>
            <a:r>
              <a:rPr lang="en-GB" dirty="0"/>
              <a:t>Works on the client system.</a:t>
            </a:r>
          </a:p>
          <a:p>
            <a:endParaRPr lang="en-GB" dirty="0"/>
          </a:p>
        </p:txBody>
      </p:sp>
    </p:spTree>
    <p:extLst>
      <p:ext uri="{BB962C8B-B14F-4D97-AF65-F5344CB8AC3E}">
        <p14:creationId xmlns:p14="http://schemas.microsoft.com/office/powerpoint/2010/main" val="184097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D8AC-D372-A26F-A5F9-BFEC85231FDB}"/>
              </a:ext>
            </a:extLst>
          </p:cNvPr>
          <p:cNvSpPr>
            <a:spLocks noGrp="1"/>
          </p:cNvSpPr>
          <p:nvPr>
            <p:ph type="ctrTitle"/>
          </p:nvPr>
        </p:nvSpPr>
        <p:spPr/>
        <p:txBody>
          <a:bodyPr/>
          <a:lstStyle/>
          <a:p>
            <a:r>
              <a:rPr lang="en-GB" dirty="0"/>
              <a:t>Why is Software Testing so Important?</a:t>
            </a:r>
          </a:p>
        </p:txBody>
      </p:sp>
      <p:pic>
        <p:nvPicPr>
          <p:cNvPr id="12" name="Content Placeholder 11" descr="A silhouette of a plane with a yellow star in the background&#10;&#10;AI-generated content may be incorrect.">
            <a:extLst>
              <a:ext uri="{FF2B5EF4-FFF2-40B4-BE49-F238E27FC236}">
                <a16:creationId xmlns:a16="http://schemas.microsoft.com/office/drawing/2014/main" id="{6E1BBFFC-2101-9A83-3D50-A4790AAF549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8498" y="2053453"/>
            <a:ext cx="7470142" cy="1106308"/>
          </a:xfrm>
        </p:spPr>
      </p:pic>
      <p:sp>
        <p:nvSpPr>
          <p:cNvPr id="6" name="Text Placeholder 5">
            <a:extLst>
              <a:ext uri="{FF2B5EF4-FFF2-40B4-BE49-F238E27FC236}">
                <a16:creationId xmlns:a16="http://schemas.microsoft.com/office/drawing/2014/main" id="{D9FEF447-CB3A-50FF-4C63-AE023C9C25F9}"/>
              </a:ext>
            </a:extLst>
          </p:cNvPr>
          <p:cNvSpPr>
            <a:spLocks noGrp="1"/>
          </p:cNvSpPr>
          <p:nvPr>
            <p:ph type="body" sz="quarter" idx="14"/>
          </p:nvPr>
        </p:nvSpPr>
        <p:spPr>
          <a:xfrm>
            <a:off x="698498" y="3302001"/>
            <a:ext cx="4925061" cy="1943100"/>
          </a:xfrm>
        </p:spPr>
        <p:txBody>
          <a:bodyPr/>
          <a:lstStyle/>
          <a:p>
            <a:r>
              <a:rPr lang="en-GB" b="1" dirty="0"/>
              <a:t>Testing helps to solve problems early because:</a:t>
            </a:r>
          </a:p>
          <a:p>
            <a:pPr marL="285750" indent="-285750">
              <a:buFont typeface="Arial" panose="020B0604020202020204" pitchFamily="34" charset="0"/>
              <a:buChar char="•"/>
            </a:pPr>
            <a:r>
              <a:rPr lang="en-GB" dirty="0"/>
              <a:t>Bugs are expensive to fix in production</a:t>
            </a:r>
          </a:p>
          <a:p>
            <a:pPr marL="285750" indent="-285750">
              <a:buFont typeface="Arial" panose="020B0604020202020204" pitchFamily="34" charset="0"/>
              <a:buChar char="•"/>
            </a:pPr>
            <a:r>
              <a:rPr lang="en-GB" dirty="0"/>
              <a:t>Lives could be affected (Airline, transport)</a:t>
            </a:r>
          </a:p>
          <a:p>
            <a:pPr marL="285750" indent="-285750">
              <a:buFont typeface="Arial" panose="020B0604020202020204" pitchFamily="34" charset="0"/>
              <a:buChar char="•"/>
            </a:pPr>
            <a:r>
              <a:rPr lang="en-GB" dirty="0"/>
              <a:t>Reputation could be affected</a:t>
            </a:r>
          </a:p>
          <a:p>
            <a:pPr marL="285750" indent="-285750">
              <a:buFont typeface="Arial" panose="020B0604020202020204" pitchFamily="34" charset="0"/>
              <a:buChar char="•"/>
            </a:pPr>
            <a:r>
              <a:rPr lang="en-GB" dirty="0"/>
              <a:t>Performance and security are critical</a:t>
            </a:r>
          </a:p>
        </p:txBody>
      </p:sp>
      <p:sp>
        <p:nvSpPr>
          <p:cNvPr id="9" name="Text Placeholder 8">
            <a:extLst>
              <a:ext uri="{FF2B5EF4-FFF2-40B4-BE49-F238E27FC236}">
                <a16:creationId xmlns:a16="http://schemas.microsoft.com/office/drawing/2014/main" id="{AA472BF6-10CA-8A67-DE46-CD724E7FE069}"/>
              </a:ext>
            </a:extLst>
          </p:cNvPr>
          <p:cNvSpPr>
            <a:spLocks noGrp="1"/>
          </p:cNvSpPr>
          <p:nvPr>
            <p:ph type="body" sz="quarter" idx="17"/>
          </p:nvPr>
        </p:nvSpPr>
        <p:spPr>
          <a:xfrm>
            <a:off x="6350001" y="3302000"/>
            <a:ext cx="5758712" cy="2275839"/>
          </a:xfrm>
        </p:spPr>
        <p:txBody>
          <a:bodyPr/>
          <a:lstStyle/>
          <a:p>
            <a:r>
              <a:rPr lang="en-GB" b="1" dirty="0"/>
              <a:t>Examples of disasters caused by not testing:</a:t>
            </a:r>
          </a:p>
          <a:p>
            <a:r>
              <a:rPr lang="en-GB" b="1" dirty="0">
                <a:hlinkClick r:id="rId4"/>
              </a:rPr>
              <a:t>https://dzone.com/articles/the-biggest-software-failures-in-recent-years</a:t>
            </a:r>
          </a:p>
          <a:p>
            <a:r>
              <a:rPr lang="en-GB" b="1" dirty="0">
                <a:hlinkClick r:id="rId4"/>
              </a:rPr>
              <a:t>https://www.appsierra.com/blog/software-failures-due-to-lack-of-testing?utm_source=chatgpt.com</a:t>
            </a:r>
            <a:endParaRPr lang="en-GB" b="1" dirty="0"/>
          </a:p>
          <a:p>
            <a:endParaRPr lang="en-GB" dirty="0"/>
          </a:p>
        </p:txBody>
      </p:sp>
      <p:sp>
        <p:nvSpPr>
          <p:cNvPr id="4" name="Slide Number Placeholder 3">
            <a:extLst>
              <a:ext uri="{FF2B5EF4-FFF2-40B4-BE49-F238E27FC236}">
                <a16:creationId xmlns:a16="http://schemas.microsoft.com/office/drawing/2014/main" id="{8298FE5C-73A3-44B0-82A1-061FDA6D2720}"/>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80659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ext Placeholder 3">
            <a:extLst>
              <a:ext uri="{FF2B5EF4-FFF2-40B4-BE49-F238E27FC236}">
                <a16:creationId xmlns:a16="http://schemas.microsoft.com/office/drawing/2014/main" id="{356BA05F-55DD-5187-FF04-FEEF21C3EE46}"/>
              </a:ext>
            </a:extLst>
          </p:cNvPr>
          <p:cNvGraphicFramePr/>
          <p:nvPr/>
        </p:nvGraphicFramePr>
        <p:xfrm>
          <a:off x="337881" y="84856"/>
          <a:ext cx="11516239" cy="6688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a:extLst>
              <a:ext uri="{FF2B5EF4-FFF2-40B4-BE49-F238E27FC236}">
                <a16:creationId xmlns:a16="http://schemas.microsoft.com/office/drawing/2014/main" id="{370F7040-48FD-203C-42A7-9B83ECD0D563}"/>
              </a:ext>
            </a:extLst>
          </p:cNvPr>
          <p:cNvSpPr>
            <a:spLocks noGrp="1"/>
          </p:cNvSpPr>
          <p:nvPr>
            <p:ph type="ctrTitle"/>
          </p:nvPr>
        </p:nvSpPr>
        <p:spPr/>
        <p:txBody>
          <a:bodyPr/>
          <a:lstStyle/>
          <a:p>
            <a:r>
              <a:rPr lang="en-GB" dirty="0"/>
              <a:t>What are the different types of test?</a:t>
            </a:r>
          </a:p>
        </p:txBody>
      </p:sp>
      <p:sp>
        <p:nvSpPr>
          <p:cNvPr id="9" name="Slide Number Placeholder 8">
            <a:extLst>
              <a:ext uri="{FF2B5EF4-FFF2-40B4-BE49-F238E27FC236}">
                <a16:creationId xmlns:a16="http://schemas.microsoft.com/office/drawing/2014/main" id="{E2AE5B05-51EC-ACCD-C29A-14675DE5CF9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Tree>
    <p:extLst>
      <p:ext uri="{BB962C8B-B14F-4D97-AF65-F5344CB8AC3E}">
        <p14:creationId xmlns:p14="http://schemas.microsoft.com/office/powerpoint/2010/main" val="42141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B05A8C-5FAE-FFFF-2FFB-CE774771DB45}"/>
              </a:ext>
            </a:extLst>
          </p:cNvPr>
          <p:cNvSpPr>
            <a:spLocks noGrp="1"/>
          </p:cNvSpPr>
          <p:nvPr>
            <p:ph type="ctrTitle"/>
          </p:nvPr>
        </p:nvSpPr>
        <p:spPr/>
        <p:txBody>
          <a:bodyPr/>
          <a:lstStyle/>
          <a:p>
            <a:r>
              <a:rPr lang="en-GB" dirty="0"/>
              <a:t>Manual or Automated tests</a:t>
            </a:r>
          </a:p>
        </p:txBody>
      </p:sp>
      <p:sp>
        <p:nvSpPr>
          <p:cNvPr id="8" name="Text Placeholder 7">
            <a:extLst>
              <a:ext uri="{FF2B5EF4-FFF2-40B4-BE49-F238E27FC236}">
                <a16:creationId xmlns:a16="http://schemas.microsoft.com/office/drawing/2014/main" id="{7B8787F0-2128-3563-7053-6FC4A3147458}"/>
              </a:ext>
            </a:extLst>
          </p:cNvPr>
          <p:cNvSpPr>
            <a:spLocks noGrp="1"/>
          </p:cNvSpPr>
          <p:nvPr>
            <p:ph type="body" sz="quarter" idx="13"/>
          </p:nvPr>
        </p:nvSpPr>
        <p:spPr/>
        <p:txBody>
          <a:bodyPr/>
          <a:lstStyle/>
          <a:p>
            <a:r>
              <a:rPr lang="en-GB" b="1" dirty="0"/>
              <a:t>Manual testing</a:t>
            </a:r>
            <a:endParaRPr lang="en-US" dirty="0"/>
          </a:p>
          <a:p>
            <a:pPr marL="285750" lvl="0" indent="-285750" fontAlgn="base">
              <a:buFont typeface="Arial" panose="020B0604020202020204" pitchFamily="34" charset="0"/>
              <a:buChar char="•"/>
              <a:tabLst>
                <a:tab pos="457200" algn="l"/>
              </a:tabLst>
            </a:pPr>
            <a:r>
              <a:rPr lang="en-GB" dirty="0">
                <a:cs typeface="Times New Roman"/>
              </a:rPr>
              <a:t>Can NOT be designed and performed by anyone</a:t>
            </a:r>
          </a:p>
          <a:p>
            <a:pPr marL="285750" lvl="0" indent="-285750" fontAlgn="base">
              <a:buFont typeface="Arial" panose="020B0604020202020204" pitchFamily="34" charset="0"/>
              <a:buChar char="•"/>
              <a:tabLst>
                <a:tab pos="457200" algn="l"/>
              </a:tabLst>
            </a:pPr>
            <a:r>
              <a:rPr lang="en-GB" dirty="0">
                <a:cs typeface="Times New Roman"/>
              </a:rPr>
              <a:t>Requires deep analysis of the requirements and specialised knowledge</a:t>
            </a:r>
          </a:p>
          <a:p>
            <a:pPr marL="285750" indent="-285750" fontAlgn="base">
              <a:buFont typeface="Arial" panose="020B0604020202020204" pitchFamily="34" charset="0"/>
              <a:buChar char="•"/>
              <a:tabLst>
                <a:tab pos="457200" algn="l"/>
              </a:tabLst>
            </a:pPr>
            <a:r>
              <a:rPr lang="en-GB" dirty="0">
                <a:cs typeface="Times New Roman"/>
              </a:rPr>
              <a:t>Exploratory testing</a:t>
            </a:r>
          </a:p>
          <a:p>
            <a:r>
              <a:rPr lang="en-GB" b="1" dirty="0"/>
              <a:t>Automated testing</a:t>
            </a:r>
          </a:p>
          <a:p>
            <a:pPr marL="285750" indent="-285750">
              <a:buFont typeface="Arial" panose="020B0604020202020204" pitchFamily="34" charset="0"/>
              <a:buChar char="•"/>
            </a:pPr>
            <a:r>
              <a:rPr lang="en-GB" dirty="0">
                <a:ea typeface="Times New Roman" panose="02020603050405020304" pitchFamily="18" charset="0"/>
                <a:cs typeface="Times New Roman"/>
              </a:rPr>
              <a:t>Manually checking code may not be possible. For example, when testing:</a:t>
            </a:r>
            <a:endParaRPr lang="en-GB" dirty="0">
              <a:ea typeface="Times New Roman" panose="02020603050405020304" pitchFamily="18" charset="0"/>
              <a:cs typeface="Times New Roman" panose="02020603050405020304" pitchFamily="18" charset="0"/>
            </a:endParaRPr>
          </a:p>
          <a:p>
            <a:pPr marL="971550" lvl="1" indent="-285750"/>
            <a:r>
              <a:rPr lang="en-GB" dirty="0">
                <a:ea typeface="Times New Roman" panose="02020603050405020304" pitchFamily="18" charset="0"/>
                <a:cs typeface="Times New Roman" panose="02020603050405020304" pitchFamily="18" charset="0"/>
              </a:rPr>
              <a:t>P</a:t>
            </a:r>
            <a:r>
              <a:rPr lang="en-GB" dirty="0">
                <a:ea typeface="Times New Roman" panose="02020603050405020304" pitchFamily="18" charset="0"/>
                <a:cs typeface="Times New Roman"/>
              </a:rPr>
              <a:t>erformance, Parallel execution</a:t>
            </a:r>
          </a:p>
          <a:p>
            <a:pPr marL="971550" lvl="1" indent="-285750"/>
            <a:r>
              <a:rPr lang="en-GB" dirty="0">
                <a:ea typeface="Times New Roman" panose="02020603050405020304" pitchFamily="18" charset="0"/>
                <a:cs typeface="Times New Roman"/>
              </a:rPr>
              <a:t>Load tests, Penetration tests…</a:t>
            </a:r>
          </a:p>
          <a:p>
            <a:pPr marL="285750" indent="-285750">
              <a:buFont typeface="Arial" panose="020B0604020202020204" pitchFamily="34" charset="0"/>
              <a:buChar char="•"/>
            </a:pPr>
            <a:r>
              <a:rPr lang="en-GB" b="1" dirty="0">
                <a:ea typeface="Times New Roman" panose="02020603050405020304" pitchFamily="18" charset="0"/>
                <a:cs typeface="Times New Roman"/>
              </a:rPr>
              <a:t>Unit testing </a:t>
            </a:r>
            <a:r>
              <a:rPr lang="en-GB" dirty="0">
                <a:ea typeface="Times New Roman" panose="02020603050405020304" pitchFamily="18" charset="0"/>
                <a:cs typeface="Times New Roman"/>
              </a:rPr>
              <a:t>is often used to test code</a:t>
            </a:r>
          </a:p>
          <a:p>
            <a:pPr marL="285750" indent="-285750">
              <a:buFont typeface="Arial" panose="020B0604020202020204" pitchFamily="34" charset="0"/>
              <a:buChar char="•"/>
            </a:pPr>
            <a:r>
              <a:rPr lang="en-GB" dirty="0">
                <a:ea typeface="Times New Roman" panose="02020603050405020304" pitchFamily="18" charset="0"/>
                <a:cs typeface="Times New Roman"/>
              </a:rPr>
              <a:t>It is the duty of the coder to write these</a:t>
            </a:r>
          </a:p>
          <a:p>
            <a:endParaRPr lang="en-GB" dirty="0"/>
          </a:p>
        </p:txBody>
      </p:sp>
      <p:sp>
        <p:nvSpPr>
          <p:cNvPr id="7" name="Content Placeholder 6">
            <a:extLst>
              <a:ext uri="{FF2B5EF4-FFF2-40B4-BE49-F238E27FC236}">
                <a16:creationId xmlns:a16="http://schemas.microsoft.com/office/drawing/2014/main" id="{5B284605-9BB5-3F26-4119-BD1DF0FD1FF8}"/>
              </a:ext>
            </a:extLst>
          </p:cNvPr>
          <p:cNvSpPr>
            <a:spLocks noGrp="1"/>
          </p:cNvSpPr>
          <p:nvPr>
            <p:ph sz="quarter" idx="4"/>
          </p:nvPr>
        </p:nvSpPr>
        <p:spPr/>
        <p:txBody>
          <a:bodyPr/>
          <a:lstStyle/>
          <a:p>
            <a:endParaRPr lang="en-GB" dirty="0"/>
          </a:p>
        </p:txBody>
      </p:sp>
      <p:sp>
        <p:nvSpPr>
          <p:cNvPr id="5" name="Slide Number Placeholder 4">
            <a:extLst>
              <a:ext uri="{FF2B5EF4-FFF2-40B4-BE49-F238E27FC236}">
                <a16:creationId xmlns:a16="http://schemas.microsoft.com/office/drawing/2014/main" id="{54C74319-89D2-6CE5-3337-B36BD243C8E8}"/>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9" name="Picture 8">
            <a:extLst>
              <a:ext uri="{FF2B5EF4-FFF2-40B4-BE49-F238E27FC236}">
                <a16:creationId xmlns:a16="http://schemas.microsoft.com/office/drawing/2014/main" id="{F3D00053-F5CD-40C2-7044-C1C1D076D963}"/>
              </a:ext>
            </a:extLst>
          </p:cNvPr>
          <p:cNvPicPr>
            <a:picLocks noChangeAspect="1"/>
          </p:cNvPicPr>
          <p:nvPr/>
        </p:nvPicPr>
        <p:blipFill>
          <a:blip r:embed="rId3"/>
          <a:stretch>
            <a:fillRect/>
          </a:stretch>
        </p:blipFill>
        <p:spPr>
          <a:xfrm>
            <a:off x="7472946" y="4097392"/>
            <a:ext cx="3585948" cy="2406560"/>
          </a:xfrm>
          <a:prstGeom prst="rect">
            <a:avLst/>
          </a:prstGeom>
          <a:effectLst>
            <a:softEdge rad="88900"/>
          </a:effectLst>
        </p:spPr>
      </p:pic>
      <p:pic>
        <p:nvPicPr>
          <p:cNvPr id="10" name="Picture 9">
            <a:extLst>
              <a:ext uri="{FF2B5EF4-FFF2-40B4-BE49-F238E27FC236}">
                <a16:creationId xmlns:a16="http://schemas.microsoft.com/office/drawing/2014/main" id="{B4EAFAD4-6CB9-23F4-0E6D-47F78664EB57}"/>
              </a:ext>
            </a:extLst>
          </p:cNvPr>
          <p:cNvPicPr>
            <a:picLocks noChangeAspect="1"/>
          </p:cNvPicPr>
          <p:nvPr/>
        </p:nvPicPr>
        <p:blipFill>
          <a:blip r:embed="rId4"/>
          <a:stretch>
            <a:fillRect/>
          </a:stretch>
        </p:blipFill>
        <p:spPr>
          <a:xfrm>
            <a:off x="7472946" y="1676211"/>
            <a:ext cx="3585948" cy="2364284"/>
          </a:xfrm>
          <a:prstGeom prst="rect">
            <a:avLst/>
          </a:prstGeom>
          <a:effectLst>
            <a:softEdge rad="88900"/>
          </a:effectLst>
        </p:spPr>
      </p:pic>
    </p:spTree>
    <p:extLst>
      <p:ext uri="{BB962C8B-B14F-4D97-AF65-F5344CB8AC3E}">
        <p14:creationId xmlns:p14="http://schemas.microsoft.com/office/powerpoint/2010/main" val="3716614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FA496C-E5AA-8145-93C3-C9105214CF66}"/>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CBDFB8F7-7561-0DB7-48B9-3082EEDC30C8}"/>
              </a:ext>
            </a:extLst>
          </p:cNvPr>
          <p:cNvSpPr>
            <a:spLocks noGrp="1"/>
          </p:cNvSpPr>
          <p:nvPr>
            <p:ph type="body" sz="quarter" idx="13"/>
          </p:nvPr>
        </p:nvSpPr>
        <p:spPr>
          <a:xfrm>
            <a:off x="443922" y="1733108"/>
            <a:ext cx="4335183" cy="4348715"/>
          </a:xfrm>
        </p:spPr>
        <p:txBody>
          <a:bodyPr/>
          <a:lstStyle/>
          <a:p>
            <a:r>
              <a:rPr lang="en-GB" b="1" dirty="0"/>
              <a:t>Demonstration</a:t>
            </a:r>
          </a:p>
          <a:p>
            <a:pPr marL="285750" indent="-285750">
              <a:buFont typeface="Arial" panose="020B0604020202020204" pitchFamily="34" charset="0"/>
              <a:buChar char="•"/>
            </a:pPr>
            <a:r>
              <a:rPr lang="en-GB" dirty="0"/>
              <a:t>Create a new Package called Calc</a:t>
            </a:r>
          </a:p>
          <a:p>
            <a:pPr marL="285750" lvl="1" indent="-285750"/>
            <a:r>
              <a:rPr lang="en-GB" dirty="0"/>
              <a:t>Notice the __init__.py file</a:t>
            </a:r>
          </a:p>
          <a:p>
            <a:pPr marL="285750" lvl="1" indent="-285750"/>
            <a:r>
              <a:rPr lang="en-GB" dirty="0"/>
              <a:t>Create a sub package called app</a:t>
            </a:r>
          </a:p>
          <a:p>
            <a:pPr marL="285750" lvl="1" indent="-285750"/>
            <a:r>
              <a:rPr lang="en-GB" dirty="0"/>
              <a:t>Create a new script in the app folder called demo_calc.py</a:t>
            </a:r>
          </a:p>
          <a:p>
            <a:pPr marL="285750" lvl="1" indent="-285750"/>
            <a:r>
              <a:rPr lang="en-GB" dirty="0"/>
              <a:t>Define add, multiply and divide functions</a:t>
            </a:r>
          </a:p>
          <a:p>
            <a:pPr marL="285750" lvl="1" indent="-285750"/>
            <a:r>
              <a:rPr lang="en-GB" dirty="0"/>
              <a:t>Add and multiply functions should allow multiple parameters</a:t>
            </a:r>
          </a:p>
          <a:p>
            <a:pPr marL="285750" lvl="1" indent="-285750"/>
            <a:r>
              <a:rPr lang="en-GB" dirty="0"/>
              <a:t>Define main() function to call functions</a:t>
            </a:r>
          </a:p>
          <a:p>
            <a:endParaRPr lang="en-GB" dirty="0"/>
          </a:p>
          <a:p>
            <a:endParaRPr lang="en-GB" dirty="0"/>
          </a:p>
        </p:txBody>
      </p:sp>
      <p:sp>
        <p:nvSpPr>
          <p:cNvPr id="4" name="Slide Number Placeholder 3">
            <a:extLst>
              <a:ext uri="{FF2B5EF4-FFF2-40B4-BE49-F238E27FC236}">
                <a16:creationId xmlns:a16="http://schemas.microsoft.com/office/drawing/2014/main" id="{2501E44C-444B-623F-000D-FCB501CFC73A}"/>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3" name="Rectangle 4">
            <a:extLst>
              <a:ext uri="{FF2B5EF4-FFF2-40B4-BE49-F238E27FC236}">
                <a16:creationId xmlns:a16="http://schemas.microsoft.com/office/drawing/2014/main" id="{5C566C7A-4A6B-5D67-D6E3-0CEE192ACEE0}"/>
              </a:ext>
            </a:extLst>
          </p:cNvPr>
          <p:cNvSpPr txBox="1">
            <a:spLocks noChangeArrowheads="1"/>
          </p:cNvSpPr>
          <p:nvPr/>
        </p:nvSpPr>
        <p:spPr bwMode="auto">
          <a:xfrm>
            <a:off x="7189296" y="974763"/>
            <a:ext cx="4888937" cy="5445593"/>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def </a:t>
            </a:r>
            <a:r>
              <a:rPr lang="en-GB" altLang="en-US" sz="1600" b="1" dirty="0">
                <a:solidFill>
                  <a:schemeClr val="accent1"/>
                </a:solidFill>
                <a:latin typeface="Consolas" panose="020B0609020204030204" pitchFamily="49" charset="0"/>
                <a:cs typeface="Consolas" panose="020B0609020204030204" pitchFamily="49" charset="0"/>
              </a:rPr>
              <a:t>add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0</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 in </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a:t>
            </a:r>
            <a:r>
              <a:rPr lang="en-GB" altLang="en-US" sz="1600" dirty="0" err="1">
                <a:solidFill>
                  <a:schemeClr val="bg1"/>
                </a:solidFill>
                <a:latin typeface="Consolas" panose="020B0609020204030204" pitchFamily="49" charset="0"/>
                <a:cs typeface="Consolas" panose="020B0609020204030204" pitchFamily="49" charset="0"/>
              </a:rPr>
              <a:t>num</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total</a:t>
            </a:r>
            <a:br>
              <a:rPr lang="en-GB" altLang="en-US" sz="1600" dirty="0">
                <a:solidFill>
                  <a:schemeClr val="bg1"/>
                </a:solidFill>
                <a:latin typeface="Consolas" panose="020B0609020204030204" pitchFamily="49" charset="0"/>
                <a:cs typeface="Consolas" panose="020B0609020204030204" pitchFamily="49" charset="0"/>
              </a:rPr>
            </a:b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def </a:t>
            </a:r>
            <a:r>
              <a:rPr lang="en-GB" altLang="en-US" sz="1600" b="1" dirty="0" err="1">
                <a:solidFill>
                  <a:schemeClr val="accent1"/>
                </a:solidFill>
                <a:latin typeface="Consolas" panose="020B0609020204030204" pitchFamily="49" charset="0"/>
                <a:cs typeface="Consolas" panose="020B0609020204030204" pitchFamily="49" charset="0"/>
              </a:rPr>
              <a:t>mul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1</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 in </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a:t>
            </a:r>
            <a:r>
              <a:rPr lang="en-GB" altLang="en-US" sz="1600" dirty="0" err="1">
                <a:solidFill>
                  <a:schemeClr val="bg1"/>
                </a:solidFill>
                <a:latin typeface="Consolas" panose="020B0609020204030204" pitchFamily="49" charset="0"/>
                <a:cs typeface="Consolas" panose="020B0609020204030204" pitchFamily="49" charset="0"/>
              </a:rPr>
              <a:t>num</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total</a:t>
            </a:r>
            <a:br>
              <a:rPr lang="en-GB" altLang="en-US" sz="1600" dirty="0">
                <a:solidFill>
                  <a:schemeClr val="bg1"/>
                </a:solidFill>
                <a:latin typeface="Consolas" panose="020B0609020204030204" pitchFamily="49" charset="0"/>
                <a:cs typeface="Consolas" panose="020B0609020204030204" pitchFamily="49" charset="0"/>
              </a:rPr>
            </a:b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def </a:t>
            </a:r>
            <a:r>
              <a:rPr lang="en-GB" altLang="en-US" sz="1600" b="1" dirty="0">
                <a:solidFill>
                  <a:schemeClr val="accent1"/>
                </a:solidFill>
                <a:latin typeface="Consolas" panose="020B0609020204030204" pitchFamily="49" charset="0"/>
                <a:cs typeface="Consolas" panose="020B0609020204030204" pitchFamily="49" charset="0"/>
              </a:rPr>
              <a:t>div</a:t>
            </a:r>
            <a:r>
              <a:rPr lang="en-GB" altLang="en-US" sz="1600" dirty="0">
                <a:solidFill>
                  <a:schemeClr val="bg1"/>
                </a:solidFill>
                <a:latin typeface="Consolas" panose="020B0609020204030204" pitchFamily="49" charset="0"/>
                <a:cs typeface="Consolas" panose="020B0609020204030204" pitchFamily="49" charset="0"/>
              </a:rPr>
              <a:t>(x, z):</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float(f"{x/z:.3f}")</a:t>
            </a:r>
            <a:br>
              <a:rPr lang="en-GB" altLang="en-US" sz="1600" dirty="0">
                <a:solidFill>
                  <a:schemeClr val="bg1"/>
                </a:solidFill>
                <a:latin typeface="Consolas" panose="020B0609020204030204" pitchFamily="49" charset="0"/>
                <a:cs typeface="Consolas" panose="020B0609020204030204" pitchFamily="49" charset="0"/>
              </a:rPr>
            </a:b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def main():</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print(f"4 + 3 = {add(4, 3)}")</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print(f"4 * 3 = {</a:t>
            </a:r>
            <a:r>
              <a:rPr lang="en-GB" altLang="en-US" sz="1600" dirty="0" err="1">
                <a:solidFill>
                  <a:schemeClr val="bg1"/>
                </a:solidFill>
                <a:latin typeface="Consolas" panose="020B0609020204030204" pitchFamily="49" charset="0"/>
                <a:cs typeface="Consolas" panose="020B0609020204030204" pitchFamily="49" charset="0"/>
              </a:rPr>
              <a:t>mul</a:t>
            </a:r>
            <a:r>
              <a:rPr lang="en-GB" altLang="en-US" sz="1600" dirty="0">
                <a:solidFill>
                  <a:schemeClr val="bg1"/>
                </a:solidFill>
                <a:latin typeface="Consolas" panose="020B0609020204030204" pitchFamily="49" charset="0"/>
                <a:cs typeface="Consolas" panose="020B0609020204030204" pitchFamily="49" charset="0"/>
              </a:rPr>
              <a:t>(4, 3)}")</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print(f"4 / 3 = {div(4, 3)}")</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None</a:t>
            </a:r>
            <a:br>
              <a:rPr lang="en-GB" altLang="en-US" sz="1600" dirty="0">
                <a:solidFill>
                  <a:schemeClr val="bg1"/>
                </a:solidFill>
                <a:latin typeface="Consolas" panose="020B0609020204030204" pitchFamily="49" charset="0"/>
                <a:cs typeface="Consolas" panose="020B0609020204030204" pitchFamily="49" charset="0"/>
              </a:rPr>
            </a:b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if __name__ == "__main__":</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main()</a:t>
            </a:r>
          </a:p>
        </p:txBody>
      </p:sp>
      <p:pic>
        <p:nvPicPr>
          <p:cNvPr id="3" name="Picture 2" descr="A screenshot of a computer&#10;&#10;AI-generated content may be incorrect.">
            <a:extLst>
              <a:ext uri="{FF2B5EF4-FFF2-40B4-BE49-F238E27FC236}">
                <a16:creationId xmlns:a16="http://schemas.microsoft.com/office/drawing/2014/main" id="{E81E8DC9-160F-6E98-A06F-8773B1359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882" y="2232482"/>
            <a:ext cx="2432077" cy="2393035"/>
          </a:xfrm>
          <a:prstGeom prst="rect">
            <a:avLst/>
          </a:prstGeom>
        </p:spPr>
      </p:pic>
    </p:spTree>
    <p:extLst>
      <p:ext uri="{BB962C8B-B14F-4D97-AF65-F5344CB8AC3E}">
        <p14:creationId xmlns:p14="http://schemas.microsoft.com/office/powerpoint/2010/main" val="211389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778A3B-ABA9-97AA-5A39-D80E260DEDDA}"/>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286A14A3-428D-2C5D-4260-0130FDA307EC}"/>
              </a:ext>
            </a:extLst>
          </p:cNvPr>
          <p:cNvSpPr>
            <a:spLocks noGrp="1"/>
          </p:cNvSpPr>
          <p:nvPr>
            <p:ph type="body" sz="quarter" idx="13"/>
          </p:nvPr>
        </p:nvSpPr>
        <p:spPr>
          <a:xfrm>
            <a:off x="443922" y="1557448"/>
            <a:ext cx="5744228" cy="4524375"/>
          </a:xfrm>
        </p:spPr>
        <p:txBody>
          <a:bodyPr/>
          <a:lstStyle/>
          <a:p>
            <a:r>
              <a:rPr lang="en-GB" b="1" dirty="0"/>
              <a:t>Manual testing on the REPL or command prompt.</a:t>
            </a:r>
          </a:p>
          <a:p>
            <a:endParaRPr lang="en-GB" dirty="0"/>
          </a:p>
        </p:txBody>
      </p:sp>
      <p:sp>
        <p:nvSpPr>
          <p:cNvPr id="4" name="Slide Number Placeholder 3">
            <a:extLst>
              <a:ext uri="{FF2B5EF4-FFF2-40B4-BE49-F238E27FC236}">
                <a16:creationId xmlns:a16="http://schemas.microsoft.com/office/drawing/2014/main" id="{FFD49DE8-E139-A236-4DF6-D371BD7278D7}"/>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10" name="Text Box 6">
            <a:extLst>
              <a:ext uri="{FF2B5EF4-FFF2-40B4-BE49-F238E27FC236}">
                <a16:creationId xmlns:a16="http://schemas.microsoft.com/office/drawing/2014/main" id="{D82E2690-4E3B-C6CF-5407-889B0F295435}"/>
              </a:ext>
            </a:extLst>
          </p:cNvPr>
          <p:cNvSpPr txBox="1">
            <a:spLocks noChangeArrowheads="1"/>
          </p:cNvSpPr>
          <p:nvPr/>
        </p:nvSpPr>
        <p:spPr bwMode="auto">
          <a:xfrm>
            <a:off x="746824" y="1983382"/>
            <a:ext cx="4947920"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sys</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sys.path.append</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r</a:t>
            </a:r>
            <a:r>
              <a:rPr lang="en-GB" altLang="en-US" sz="1600" dirty="0" err="1">
                <a:solidFill>
                  <a:schemeClr val="bg1"/>
                </a:solidFill>
                <a:latin typeface="Consolas" panose="020B0609020204030204" pitchFamily="49" charset="0"/>
                <a:cs typeface="Consolas" panose="020B0609020204030204" pitchFamily="49" charset="0"/>
              </a:rPr>
              <a:t>"</a:t>
            </a:r>
            <a:r>
              <a:rPr lang="en-GB" sz="1600" dirty="0" err="1">
                <a:solidFill>
                  <a:schemeClr val="bg1"/>
                </a:solidFill>
                <a:latin typeface="Consolas" panose="020B0609020204030204" pitchFamily="49" charset="0"/>
                <a:cs typeface="Courier New" panose="02070309020205020404" pitchFamily="49" charset="0"/>
              </a:rPr>
              <a:t>c</a:t>
            </a:r>
            <a:r>
              <a:rPr lang="en-GB" sz="1600" dirty="0">
                <a:solidFill>
                  <a:schemeClr val="bg1"/>
                </a:solidFill>
                <a:latin typeface="Consolas" panose="020B0609020204030204" pitchFamily="49" charset="0"/>
                <a:cs typeface="Courier New" panose="02070309020205020404" pitchFamily="49" charset="0"/>
              </a:rPr>
              <a:t>:\labs\Calculator</a:t>
            </a:r>
            <a:r>
              <a:rPr lang="en-GB" altLang="en-US" sz="1600" dirty="0">
                <a:solidFill>
                  <a:schemeClr val="bg1"/>
                </a:solidFill>
                <a:latin typeface="Consolas" panose="020B0609020204030204" pitchFamily="49" charset="0"/>
                <a:cs typeface="Consolas" panose="020B0609020204030204" pitchFamily="49" charset="0"/>
              </a:rPr>
              <a: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a:t>
            </a:r>
            <a:r>
              <a:rPr lang="en-GB" sz="1600" dirty="0" err="1">
                <a:solidFill>
                  <a:schemeClr val="bg1"/>
                </a:solidFill>
                <a:latin typeface="Consolas" panose="020B0609020204030204" pitchFamily="49" charset="0"/>
                <a:cs typeface="Courier New" panose="02070309020205020404" pitchFamily="49" charset="0"/>
              </a:rPr>
              <a:t>demo_calc</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1"/>
                </a:solidFill>
                <a:latin typeface="Consolas" panose="020B0609020204030204" pitchFamily="49" charset="0"/>
                <a:cs typeface="Courier New" panose="02070309020205020404" pitchFamily="49" charset="0"/>
              </a:rPr>
              <a:t>add</a:t>
            </a:r>
            <a:r>
              <a:rPr lang="en-GB" sz="1600" b="1" dirty="0">
                <a:solidFill>
                  <a:schemeClr val="accent1"/>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7</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r>
              <a:rPr lang="en-GB" sz="1600" b="1" dirty="0">
                <a:solidFill>
                  <a:schemeClr val="bg1"/>
                </a:solidFill>
                <a:latin typeface="Consolas" panose="020B0609020204030204" pitchFamily="49" charset="0"/>
                <a:cs typeface="Courier New" panose="02070309020205020404" pitchFamily="49" charset="0"/>
              </a:rPr>
              <a:t>)</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3"/>
                </a:solidFill>
                <a:latin typeface="Consolas" panose="020B0609020204030204" pitchFamily="49" charset="0"/>
                <a:cs typeface="Courier New" panose="02070309020205020404" pitchFamily="49" charset="0"/>
              </a:rPr>
              <a:t>div</a:t>
            </a:r>
            <a:r>
              <a:rPr lang="en-GB" sz="1600" b="1" dirty="0">
                <a:solidFill>
                  <a:schemeClr val="accent3"/>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1.333</a:t>
            </a:r>
          </a:p>
        </p:txBody>
      </p:sp>
      <p:sp>
        <p:nvSpPr>
          <p:cNvPr id="13" name="Text Box 6">
            <a:extLst>
              <a:ext uri="{FF2B5EF4-FFF2-40B4-BE49-F238E27FC236}">
                <a16:creationId xmlns:a16="http://schemas.microsoft.com/office/drawing/2014/main" id="{69688463-1602-5B2A-5400-A8F6B5398EC4}"/>
              </a:ext>
            </a:extLst>
          </p:cNvPr>
          <p:cNvSpPr txBox="1">
            <a:spLocks noChangeArrowheads="1"/>
          </p:cNvSpPr>
          <p:nvPr/>
        </p:nvSpPr>
        <p:spPr bwMode="auto">
          <a:xfrm>
            <a:off x="6296001" y="1983382"/>
            <a:ext cx="4723098" cy="15696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 python demo_calc.py</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7</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12</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4/3 = 1.333</a:t>
            </a:r>
          </a:p>
          <a:p>
            <a:pPr>
              <a:spcBef>
                <a:spcPct val="0"/>
              </a:spcBef>
            </a:pPr>
            <a:endParaRPr lang="en-GB" sz="1600" b="1"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a:t>
            </a:r>
            <a:endParaRPr lang="en-GB" sz="1600" b="1"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85895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297BE9-E5C8-23FA-9BA2-0DC95C089F4A}"/>
              </a:ext>
            </a:extLst>
          </p:cNvPr>
          <p:cNvSpPr>
            <a:spLocks noGrp="1"/>
          </p:cNvSpPr>
          <p:nvPr>
            <p:ph type="ctrTitle"/>
          </p:nvPr>
        </p:nvSpPr>
        <p:spPr/>
        <p:txBody>
          <a:bodyPr/>
          <a:lstStyle/>
          <a:p>
            <a:r>
              <a:rPr lang="en-GB" dirty="0"/>
              <a:t>Document Strings and Testing</a:t>
            </a:r>
          </a:p>
        </p:txBody>
      </p:sp>
      <p:sp>
        <p:nvSpPr>
          <p:cNvPr id="10" name="Text Placeholder 9">
            <a:extLst>
              <a:ext uri="{FF2B5EF4-FFF2-40B4-BE49-F238E27FC236}">
                <a16:creationId xmlns:a16="http://schemas.microsoft.com/office/drawing/2014/main" id="{792CA2B4-B8B3-88AD-70B9-2070B0CDE63D}"/>
              </a:ext>
            </a:extLst>
          </p:cNvPr>
          <p:cNvSpPr>
            <a:spLocks noGrp="1"/>
          </p:cNvSpPr>
          <p:nvPr>
            <p:ph type="body" sz="quarter" idx="13"/>
          </p:nvPr>
        </p:nvSpPr>
        <p:spPr/>
        <p:txBody>
          <a:bodyPr/>
          <a:lstStyle/>
          <a:p>
            <a:r>
              <a:rPr lang="en-GB" b="1" dirty="0"/>
              <a:t>Document and test your code – Docstrings:</a:t>
            </a:r>
          </a:p>
          <a:p>
            <a:pPr marL="285750" indent="-285750">
              <a:buFont typeface="Arial" panose="020B0604020202020204" pitchFamily="34" charset="0"/>
              <a:buChar char="•"/>
            </a:pPr>
            <a:r>
              <a:rPr lang="en-GB" dirty="0"/>
              <a:t>Documents the script</a:t>
            </a:r>
          </a:p>
          <a:p>
            <a:pPr marL="285750" indent="-285750">
              <a:buFont typeface="Arial" panose="020B0604020202020204" pitchFamily="34" charset="0"/>
              <a:buChar char="•"/>
            </a:pPr>
            <a:r>
              <a:rPr lang="en-GB" dirty="0"/>
              <a:t>Documents the functions</a:t>
            </a:r>
          </a:p>
          <a:p>
            <a:pPr marL="285750" indent="-285750">
              <a:buFont typeface="Arial" panose="020B0604020202020204" pitchFamily="34" charset="0"/>
              <a:buChar char="•"/>
            </a:pPr>
            <a:r>
              <a:rPr lang="en-GB" dirty="0"/>
              <a:t>PEP 008 compliance</a:t>
            </a:r>
          </a:p>
          <a:p>
            <a:pPr marL="285750" indent="-285750">
              <a:buFont typeface="Arial" panose="020B0604020202020204" pitchFamily="34" charset="0"/>
              <a:buChar char="•"/>
            </a:pPr>
            <a:r>
              <a:rPr lang="en-GB" dirty="0"/>
              <a:t>Provides help()</a:t>
            </a:r>
          </a:p>
          <a:p>
            <a:pPr marL="285750" indent="-285750">
              <a:buFont typeface="Arial" panose="020B0604020202020204" pitchFamily="34" charset="0"/>
              <a:buChar char="•"/>
            </a:pPr>
            <a:r>
              <a:rPr lang="en-GB" dirty="0"/>
              <a:t>It can be tested!</a:t>
            </a:r>
          </a:p>
          <a:p>
            <a:endParaRPr lang="en-GB" dirty="0"/>
          </a:p>
          <a:p>
            <a:endParaRPr lang="en-GB" dirty="0"/>
          </a:p>
        </p:txBody>
      </p:sp>
      <p:sp>
        <p:nvSpPr>
          <p:cNvPr id="4" name="Slide Number Placeholder 3">
            <a:extLst>
              <a:ext uri="{FF2B5EF4-FFF2-40B4-BE49-F238E27FC236}">
                <a16:creationId xmlns:a16="http://schemas.microsoft.com/office/drawing/2014/main" id="{E7CE1047-374B-1CD6-9D36-E8D172928B5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9</a:t>
            </a:fld>
            <a:endParaRPr lang="en-US" dirty="0"/>
          </a:p>
        </p:txBody>
      </p:sp>
      <p:pic>
        <p:nvPicPr>
          <p:cNvPr id="11" name="Picture 10">
            <a:extLst>
              <a:ext uri="{FF2B5EF4-FFF2-40B4-BE49-F238E27FC236}">
                <a16:creationId xmlns:a16="http://schemas.microsoft.com/office/drawing/2014/main" id="{D6862876-FD0F-422E-7434-3E7CF5CA7437}"/>
              </a:ext>
            </a:extLst>
          </p:cNvPr>
          <p:cNvPicPr>
            <a:picLocks noChangeAspect="1"/>
          </p:cNvPicPr>
          <p:nvPr/>
        </p:nvPicPr>
        <p:blipFill>
          <a:blip r:embed="rId3"/>
          <a:stretch>
            <a:fillRect/>
          </a:stretch>
        </p:blipFill>
        <p:spPr>
          <a:xfrm>
            <a:off x="5669286" y="4180341"/>
            <a:ext cx="2454798" cy="2583997"/>
          </a:xfrm>
          <a:prstGeom prst="rect">
            <a:avLst/>
          </a:prstGeom>
        </p:spPr>
      </p:pic>
    </p:spTree>
    <p:extLst>
      <p:ext uri="{BB962C8B-B14F-4D97-AF65-F5344CB8AC3E}">
        <p14:creationId xmlns:p14="http://schemas.microsoft.com/office/powerpoint/2010/main" val="196493638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22806</TotalTime>
  <Words>5334</Words>
  <Application>Microsoft Office PowerPoint</Application>
  <PresentationFormat>Widescreen</PresentationFormat>
  <Paragraphs>515</Paragraphs>
  <Slides>26</Slides>
  <Notes>25</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26</vt:i4>
      </vt:variant>
    </vt:vector>
  </HeadingPairs>
  <TitlesOfParts>
    <vt:vector size="52" baseType="lpstr">
      <vt:lpstr>Aptos</vt:lpstr>
      <vt:lpstr>Arial</vt:lpstr>
      <vt:lpstr>Consolas</vt:lpstr>
      <vt:lpstr>Figtree</vt:lpstr>
      <vt:lpstr>Figtree Light</vt:lpstr>
      <vt:lpstr>Montserrat</vt:lpstr>
      <vt:lpstr>Montserrat Black</vt:lpstr>
      <vt:lpstr>Times New Roman</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13 – Testing</vt:lpstr>
      <vt:lpstr>PowerPoint Presentation</vt:lpstr>
      <vt:lpstr>What is Software Testing?</vt:lpstr>
      <vt:lpstr>Why is Software Testing so Important?</vt:lpstr>
      <vt:lpstr>What are the different types of test?</vt:lpstr>
      <vt:lpstr>Manual or Automated tests</vt:lpstr>
      <vt:lpstr>Example – a Simple Calculator App</vt:lpstr>
      <vt:lpstr>Example – a Simple Calculator App</vt:lpstr>
      <vt:lpstr>Document Strings and Testing</vt:lpstr>
      <vt:lpstr>Docstrings – Format and Location</vt:lpstr>
      <vt:lpstr>Docstrings – for User Documentation</vt:lpstr>
      <vt:lpstr>Docstrings – for Usage Examples</vt:lpstr>
      <vt:lpstr>Docstrings – for Automated Testing</vt:lpstr>
      <vt:lpstr>Docstrings – for Automated Testing</vt:lpstr>
      <vt:lpstr>Testing Using Unittest</vt:lpstr>
      <vt:lpstr>Unit Testing Vs Integration Testing </vt:lpstr>
      <vt:lpstr>Unit Testing – using assert</vt:lpstr>
      <vt:lpstr>Unit Testing – Test Cases</vt:lpstr>
      <vt:lpstr>Unit Testing – Test Runners</vt:lpstr>
      <vt:lpstr>Unit Testing – Test Runners and Assertions</vt:lpstr>
      <vt:lpstr>Test Scripts – Location and Executing from Command Line</vt:lpstr>
      <vt:lpstr>Test Scripts –Executing from Pycharm</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63</cp:revision>
  <dcterms:created xsi:type="dcterms:W3CDTF">2024-06-24T11:44:08Z</dcterms:created>
  <dcterms:modified xsi:type="dcterms:W3CDTF">2025-11-05T12:12:43Z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